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8"/>
  </p:notesMasterIdLst>
  <p:handoutMasterIdLst>
    <p:handoutMasterId r:id="rId19"/>
  </p:handoutMasterIdLst>
  <p:sldIdLst>
    <p:sldId id="256" r:id="rId3"/>
    <p:sldId id="332" r:id="rId4"/>
    <p:sldId id="333" r:id="rId5"/>
    <p:sldId id="334" r:id="rId6"/>
    <p:sldId id="335" r:id="rId7"/>
    <p:sldId id="336" r:id="rId8"/>
    <p:sldId id="337" r:id="rId9"/>
    <p:sldId id="338" r:id="rId10"/>
    <p:sldId id="316" r:id="rId11"/>
    <p:sldId id="317" r:id="rId12"/>
    <p:sldId id="318" r:id="rId13"/>
    <p:sldId id="319" r:id="rId14"/>
    <p:sldId id="339" r:id="rId15"/>
    <p:sldId id="340" r:id="rId16"/>
    <p:sldId id="30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24" autoAdjust="0"/>
    <p:restoredTop sz="95306"/>
  </p:normalViewPr>
  <p:slideViewPr>
    <p:cSldViewPr>
      <p:cViewPr varScale="1">
        <p:scale>
          <a:sx n="117" d="100"/>
          <a:sy n="117" d="100"/>
        </p:scale>
        <p:origin x="1672" y="18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99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4C4BC1-2814-4D6A-9774-4BB38227DF30}" type="datetimeFigureOut">
              <a:rPr lang="en-US" smtClean="0"/>
              <a:pPr/>
              <a:t>1/14/22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607750-8C8D-4748-8370-615D67047F15}" type="slidenum">
              <a:rPr lang="en-US" smtClean="0"/>
              <a:pPr/>
              <a:t>‹#›</a:t>
            </a:fld>
            <a:endParaRPr lang="en-US"/>
          </a:p>
        </p:txBody>
      </p:sp>
    </p:spTree>
    <p:extLst>
      <p:ext uri="{BB962C8B-B14F-4D97-AF65-F5344CB8AC3E}">
        <p14:creationId xmlns:p14="http://schemas.microsoft.com/office/powerpoint/2010/main" val="565852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64A99E-E48A-4769-B162-922163FF9AF8}" type="datetimeFigureOut">
              <a:rPr lang="en-US" smtClean="0"/>
              <a:pPr/>
              <a:t>1/14/22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ED6B16-E3AA-4E05-A80D-D50557DCEF84}" type="slidenum">
              <a:rPr lang="en-US" smtClean="0"/>
              <a:pPr/>
              <a:t>‹#›</a:t>
            </a:fld>
            <a:endParaRPr lang="en-US"/>
          </a:p>
        </p:txBody>
      </p:sp>
    </p:spTree>
    <p:extLst>
      <p:ext uri="{BB962C8B-B14F-4D97-AF65-F5344CB8AC3E}">
        <p14:creationId xmlns:p14="http://schemas.microsoft.com/office/powerpoint/2010/main" val="1744751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78031B8-428C-4C41-B9A0-B9D9CD57E9AD}" type="datetimeFigureOut">
              <a:rPr lang="en-US" smtClean="0"/>
              <a:pPr/>
              <a:t>1/14/22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031B8-428C-4C41-B9A0-B9D9CD57E9AD}" type="datetimeFigureOut">
              <a:rPr lang="en-US" smtClean="0"/>
              <a:pPr/>
              <a:t>1/14/22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031B8-428C-4C41-B9A0-B9D9CD57E9AD}" type="datetimeFigureOut">
              <a:rPr lang="en-US" smtClean="0"/>
              <a:pPr/>
              <a:t>1/14/22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sp>
        <p:nvSpPr>
          <p:cNvPr id="5" name="Rectangle 4"/>
          <p:cNvSpPr/>
          <p:nvPr userDrawn="1"/>
        </p:nvSpPr>
        <p:spPr>
          <a:xfrm>
            <a:off x="0" y="3989388"/>
            <a:ext cx="9144000" cy="762000"/>
          </a:xfrm>
          <a:prstGeom prst="rect">
            <a:avLst/>
          </a:prstGeom>
          <a:solidFill>
            <a:srgbClr val="981E3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pic>
        <p:nvPicPr>
          <p:cNvPr id="6" name="Picture 83" descr="wharton_logo_ppt"/>
          <p:cNvPicPr>
            <a:picLocks noChangeAspect="1" noChangeArrowheads="1"/>
          </p:cNvPicPr>
          <p:nvPr userDrawn="1"/>
        </p:nvPicPr>
        <p:blipFill>
          <a:blip r:embed="rId2" cstate="print"/>
          <a:srcRect/>
          <a:stretch>
            <a:fillRect/>
          </a:stretch>
        </p:blipFill>
        <p:spPr bwMode="auto">
          <a:xfrm>
            <a:off x="2324100" y="709613"/>
            <a:ext cx="4494213" cy="1104900"/>
          </a:xfrm>
          <a:prstGeom prst="rect">
            <a:avLst/>
          </a:prstGeom>
          <a:noFill/>
          <a:ln w="9525">
            <a:noFill/>
            <a:miter lim="800000"/>
            <a:headEnd/>
            <a:tailEnd/>
          </a:ln>
        </p:spPr>
      </p:pic>
      <p:pic>
        <p:nvPicPr>
          <p:cNvPr id="7" name="Picture 6" descr="ppt_titlepage_strip.jpg"/>
          <p:cNvPicPr>
            <a:picLocks noChangeAspect="1"/>
          </p:cNvPicPr>
          <p:nvPr userDrawn="1"/>
        </p:nvPicPr>
        <p:blipFill>
          <a:blip r:embed="rId3" cstate="print"/>
          <a:srcRect t="8333" b="8333"/>
          <a:stretch>
            <a:fillRect/>
          </a:stretch>
        </p:blipFill>
        <p:spPr bwMode="auto">
          <a:xfrm>
            <a:off x="0" y="3236913"/>
            <a:ext cx="9144000" cy="762000"/>
          </a:xfrm>
          <a:prstGeom prst="rect">
            <a:avLst/>
          </a:prstGeom>
          <a:noFill/>
          <a:ln w="9525">
            <a:noFill/>
            <a:miter lim="800000"/>
            <a:headEnd/>
            <a:tailEnd/>
          </a:ln>
          <a:effectLst>
            <a:outerShdw dist="76200" dir="5400000" rotWithShape="0">
              <a:srgbClr val="808080">
                <a:alpha val="29999"/>
              </a:srgbClr>
            </a:outerShdw>
          </a:effectLst>
        </p:spPr>
      </p:pic>
      <p:sp>
        <p:nvSpPr>
          <p:cNvPr id="3" name="Subtitle 2"/>
          <p:cNvSpPr>
            <a:spLocks noGrp="1"/>
          </p:cNvSpPr>
          <p:nvPr>
            <p:ph type="subTitle" idx="1"/>
          </p:nvPr>
        </p:nvSpPr>
        <p:spPr>
          <a:xfrm>
            <a:off x="0" y="3996031"/>
            <a:ext cx="9144000" cy="762000"/>
          </a:xfrm>
          <a:ln>
            <a:noFill/>
          </a:ln>
        </p:spPr>
        <p:txBody>
          <a:bodyPr lIns="0" tIns="203200">
            <a:noAutofit/>
          </a:bodyPr>
          <a:lstStyle>
            <a:lvl1pPr marL="0" indent="0" algn="ctr">
              <a:buNone/>
              <a:defRPr sz="2000" cap="all" spc="200" baseline="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Date Placeholder 3"/>
          <p:cNvSpPr>
            <a:spLocks noGrp="1"/>
          </p:cNvSpPr>
          <p:nvPr>
            <p:ph type="dt" sz="half" idx="10"/>
          </p:nvPr>
        </p:nvSpPr>
        <p:spPr>
          <a:xfrm>
            <a:off x="7843838" y="6399213"/>
            <a:ext cx="968375" cy="201612"/>
          </a:xfrm>
        </p:spPr>
        <p:txBody>
          <a:bodyPr/>
          <a:lstStyle>
            <a:lvl1pPr>
              <a:defRPr/>
            </a:lvl1pPr>
          </a:lstStyle>
          <a:p>
            <a:fld id="{848BF10B-6790-4726-BF5B-2BEF16270259}" type="datetime1">
              <a:rPr lang="en-US" smtClean="0"/>
              <a:pPr/>
              <a:t>1/14/22</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sp>
        <p:nvSpPr>
          <p:cNvPr id="5" name="Rectangle 4"/>
          <p:cNvSpPr/>
          <p:nvPr userDrawn="1"/>
        </p:nvSpPr>
        <p:spPr>
          <a:xfrm>
            <a:off x="0" y="3989388"/>
            <a:ext cx="9144000" cy="762000"/>
          </a:xfrm>
          <a:prstGeom prst="rect">
            <a:avLst/>
          </a:prstGeom>
          <a:solidFill>
            <a:srgbClr val="981E3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pic>
        <p:nvPicPr>
          <p:cNvPr id="6" name="Picture 83" descr="wharton_logo_ppt"/>
          <p:cNvPicPr>
            <a:picLocks noChangeAspect="1" noChangeArrowheads="1"/>
          </p:cNvPicPr>
          <p:nvPr userDrawn="1"/>
        </p:nvPicPr>
        <p:blipFill>
          <a:blip r:embed="rId2" cstate="print"/>
          <a:srcRect/>
          <a:stretch>
            <a:fillRect/>
          </a:stretch>
        </p:blipFill>
        <p:spPr bwMode="auto">
          <a:xfrm>
            <a:off x="2324100" y="709613"/>
            <a:ext cx="4494213" cy="1104900"/>
          </a:xfrm>
          <a:prstGeom prst="rect">
            <a:avLst/>
          </a:prstGeom>
          <a:noFill/>
          <a:ln w="9525">
            <a:noFill/>
            <a:miter lim="800000"/>
            <a:headEnd/>
            <a:tailEnd/>
          </a:ln>
        </p:spPr>
      </p:pic>
      <p:sp>
        <p:nvSpPr>
          <p:cNvPr id="3" name="Subtitle 2"/>
          <p:cNvSpPr>
            <a:spLocks noGrp="1"/>
          </p:cNvSpPr>
          <p:nvPr>
            <p:ph type="subTitle" idx="1"/>
          </p:nvPr>
        </p:nvSpPr>
        <p:spPr>
          <a:xfrm>
            <a:off x="0" y="3996031"/>
            <a:ext cx="9144000" cy="762000"/>
          </a:xfrm>
          <a:ln>
            <a:noFill/>
          </a:ln>
        </p:spPr>
        <p:txBody>
          <a:bodyPr lIns="0" tIns="203200">
            <a:noAutofit/>
          </a:bodyPr>
          <a:lstStyle>
            <a:lvl1pPr marL="0" indent="0" algn="ctr">
              <a:buNone/>
              <a:defRPr sz="2000" cap="all" spc="200" baseline="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Date Placeholder 3"/>
          <p:cNvSpPr>
            <a:spLocks noGrp="1"/>
          </p:cNvSpPr>
          <p:nvPr>
            <p:ph type="dt" sz="half" idx="10"/>
          </p:nvPr>
        </p:nvSpPr>
        <p:spPr>
          <a:xfrm>
            <a:off x="7843838" y="6399213"/>
            <a:ext cx="968375" cy="201612"/>
          </a:xfrm>
        </p:spPr>
        <p:txBody>
          <a:bodyPr/>
          <a:lstStyle>
            <a:lvl1pPr>
              <a:defRPr/>
            </a:lvl1pPr>
          </a:lstStyle>
          <a:p>
            <a:fld id="{B640E9EE-8D13-4B84-B64A-9EB415F06FAD}" type="datetime1">
              <a:rPr lang="en-US" smtClean="0"/>
              <a:pPr/>
              <a:t>1/14/22</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Rectangle 2"/>
          <p:cNvSpPr/>
          <p:nvPr userDrawn="1"/>
        </p:nvSpPr>
        <p:spPr>
          <a:xfrm>
            <a:off x="0" y="0"/>
            <a:ext cx="9144000" cy="4635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sp>
        <p:nvSpPr>
          <p:cNvPr id="4" name="Rectangle 3"/>
          <p:cNvSpPr>
            <a:spLocks noChangeArrowheads="1"/>
          </p:cNvSpPr>
          <p:nvPr userDrawn="1"/>
        </p:nvSpPr>
        <p:spPr bwMode="auto">
          <a:xfrm>
            <a:off x="0" y="3248025"/>
            <a:ext cx="9144000" cy="1392238"/>
          </a:xfrm>
          <a:prstGeom prst="rect">
            <a:avLst/>
          </a:prstGeom>
          <a:solidFill>
            <a:schemeClr val="bg1"/>
          </a:solidFill>
          <a:ln w="9525">
            <a:noFill/>
            <a:miter lim="800000"/>
            <a:headEnd/>
            <a:tailEnd/>
          </a:ln>
          <a:effectLst>
            <a:outerShdw blurRad="63500" dist="63500" dir="5400000" rotWithShape="0">
              <a:srgbClr val="000000">
                <a:alpha val="20000"/>
              </a:srgbClr>
            </a:outerShdw>
          </a:effectLst>
        </p:spPr>
        <p:txBody>
          <a:bodyPr anchor="ctr"/>
          <a:lstStyle/>
          <a:p>
            <a:pPr algn="ctr" defTabSz="457200">
              <a:defRPr/>
            </a:pPr>
            <a:endParaRPr lang="en-US">
              <a:solidFill>
                <a:prstClr val="white"/>
              </a:solidFill>
              <a:ea typeface="ＭＳ Ｐゴシック" charset="-128"/>
            </a:endParaRPr>
          </a:p>
        </p:txBody>
      </p:sp>
      <p:sp>
        <p:nvSpPr>
          <p:cNvPr id="2" name="Title 1"/>
          <p:cNvSpPr>
            <a:spLocks noGrp="1"/>
          </p:cNvSpPr>
          <p:nvPr>
            <p:ph type="title"/>
          </p:nvPr>
        </p:nvSpPr>
        <p:spPr>
          <a:xfrm>
            <a:off x="0" y="3253350"/>
            <a:ext cx="9144000" cy="1388988"/>
          </a:xfrm>
          <a:solidFill>
            <a:srgbClr val="981E32"/>
          </a:solidFill>
        </p:spPr>
        <p:txBody>
          <a:bodyPr lIns="0" tIns="431800"/>
          <a:lstStyle>
            <a:lvl1pPr algn="ctr">
              <a:defRPr sz="2800" b="0" cap="none">
                <a:solidFill>
                  <a:schemeClr val="bg1"/>
                </a:solidFill>
              </a:defRPr>
            </a:lvl1pPr>
          </a:lstStyle>
          <a:p>
            <a:r>
              <a:rPr lang="en-US"/>
              <a:t>Click to edit Master title style</a:t>
            </a:r>
          </a:p>
        </p:txBody>
      </p:sp>
      <p:sp>
        <p:nvSpPr>
          <p:cNvPr id="5" name="Footer Placeholder 4"/>
          <p:cNvSpPr>
            <a:spLocks noGrp="1"/>
          </p:cNvSpPr>
          <p:nvPr>
            <p:ph type="ftr" sz="quarter" idx="10"/>
          </p:nvPr>
        </p:nvSpPr>
        <p:spPr>
          <a:xfrm>
            <a:off x="2282825" y="6316663"/>
            <a:ext cx="4800600" cy="301625"/>
          </a:xfrm>
        </p:spPr>
        <p:txBody>
          <a:bodyPr/>
          <a:lstStyle>
            <a:lvl1pPr>
              <a:defRPr/>
            </a:lvl1pPr>
          </a:lstStyle>
          <a:p>
            <a:pPr>
              <a:defRPr/>
            </a:pPr>
            <a:r>
              <a:rPr lang="en-US">
                <a:solidFill>
                  <a:prstClr val="white">
                    <a:lumMod val="75000"/>
                  </a:prstClr>
                </a:solidFill>
              </a:rPr>
              <a:t>Department Name</a:t>
            </a:r>
          </a:p>
        </p:txBody>
      </p:sp>
      <p:sp>
        <p:nvSpPr>
          <p:cNvPr id="6" name="Slide Number Placeholder 5"/>
          <p:cNvSpPr>
            <a:spLocks noGrp="1"/>
          </p:cNvSpPr>
          <p:nvPr>
            <p:ph type="sldNum" sz="quarter" idx="11"/>
          </p:nvPr>
        </p:nvSpPr>
        <p:spPr>
          <a:xfrm>
            <a:off x="8312150" y="6316663"/>
            <a:ext cx="612775" cy="457200"/>
          </a:xfrm>
        </p:spPr>
        <p:txBody>
          <a:bodyPr/>
          <a:lstStyle>
            <a:lvl1pPr>
              <a:defRPr/>
            </a:lvl1pPr>
          </a:lstStyle>
          <a:p>
            <a:fld id="{D73C314B-F2C8-4764-9D4B-F243704B4D98}"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231775" indent="0">
              <a:defRPr spc="100" baseline="0"/>
            </a:lvl1pPr>
          </a:lstStyle>
          <a:p>
            <a:r>
              <a:rPr lang="en-US"/>
              <a:t>Click to edit Master title style</a:t>
            </a:r>
          </a:p>
        </p:txBody>
      </p:sp>
      <p:sp>
        <p:nvSpPr>
          <p:cNvPr id="3" name="Content Placeholder 2"/>
          <p:cNvSpPr>
            <a:spLocks noGrp="1"/>
          </p:cNvSpPr>
          <p:nvPr>
            <p:ph idx="1"/>
          </p:nvPr>
        </p:nvSpPr>
        <p:spPr/>
        <p:txBody>
          <a:bodyPr lIns="411480" tIns="457200" rIns="182880"/>
          <a:lstStyle>
            <a:lvl1pPr marL="203200" indent="-203200">
              <a:spcBef>
                <a:spcPts val="600"/>
              </a:spcBef>
              <a:spcAft>
                <a:spcPts val="800"/>
              </a:spcAft>
              <a:buSzPct val="120000"/>
              <a:defRPr/>
            </a:lvl1pPr>
            <a:lvl2pPr marL="703263" indent="-246063">
              <a:spcBef>
                <a:spcPts val="200"/>
              </a:spcBef>
              <a:buSzPct val="80000"/>
              <a:buFont typeface="Courier New" pitchFamily="49" charset="0"/>
              <a:buChar char="o"/>
              <a:tabLst/>
              <a:defRPr>
                <a:solidFill>
                  <a:schemeClr val="tx1"/>
                </a:solidFill>
              </a:defRPr>
            </a:lvl2pPr>
            <a:lvl3pPr marL="1223963" indent="-252413">
              <a:lnSpc>
                <a:spcPts val="1600"/>
              </a:lnSpc>
              <a:spcBef>
                <a:spcPts val="200"/>
              </a:spcBef>
              <a:spcAft>
                <a:spcPts val="400"/>
              </a:spcAft>
              <a:buClr>
                <a:schemeClr val="bg1">
                  <a:lumMod val="75000"/>
                </a:schemeClr>
              </a:buClr>
              <a:buSzPct val="100000"/>
              <a:defRPr sz="1600">
                <a:solidFill>
                  <a:schemeClr val="tx1">
                    <a:lumMod val="65000"/>
                    <a:lumOff val="35000"/>
                  </a:schemeClr>
                </a:solidFill>
              </a:defRPr>
            </a:lvl3pPr>
            <a:lvl4pPr marL="1730375" indent="-239713">
              <a:lnSpc>
                <a:spcPts val="1600"/>
              </a:lnSpc>
              <a:spcBef>
                <a:spcPts val="200"/>
              </a:spcBef>
              <a:buSzPct val="80000"/>
              <a:buFont typeface="Courier New" pitchFamily="49" charset="0"/>
              <a:buChar char="o"/>
              <a:tabLst/>
              <a:defRPr sz="1600">
                <a:solidFill>
                  <a:schemeClr val="tx1">
                    <a:lumMod val="65000"/>
                    <a:lumOff val="35000"/>
                  </a:schemeClr>
                </a:solidFill>
              </a:defRPr>
            </a:lvl4pPr>
            <a:lvl5pPr marL="2193925" indent="-252413">
              <a:buSzPct val="80000"/>
              <a:defRPr>
                <a:solidFill>
                  <a:schemeClr val="tx1">
                    <a:lumMod val="65000"/>
                    <a:lumOff val="3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097838" y="6629400"/>
            <a:ext cx="969962" cy="196850"/>
          </a:xfrm>
        </p:spPr>
        <p:txBody>
          <a:bodyPr/>
          <a:lstStyle>
            <a:lvl1pPr>
              <a:defRPr/>
            </a:lvl1pPr>
          </a:lstStyle>
          <a:p>
            <a:fld id="{7607EAA8-2EE2-44BC-B84D-3EBBF1CF77E1}" type="datetime1">
              <a:rPr lang="en-US" smtClean="0"/>
              <a:pPr/>
              <a:t>1/14/22</a:t>
            </a:fld>
            <a:endParaRPr lang="en-US"/>
          </a:p>
        </p:txBody>
      </p:sp>
      <p:sp>
        <p:nvSpPr>
          <p:cNvPr id="5" name="Footer Placeholder 4"/>
          <p:cNvSpPr>
            <a:spLocks noGrp="1"/>
          </p:cNvSpPr>
          <p:nvPr>
            <p:ph type="ftr" sz="quarter" idx="11"/>
          </p:nvPr>
        </p:nvSpPr>
        <p:spPr>
          <a:xfrm>
            <a:off x="2286000" y="6316663"/>
            <a:ext cx="4800600" cy="301625"/>
          </a:xfrm>
        </p:spPr>
        <p:txBody>
          <a:bodyPr/>
          <a:lstStyle>
            <a:lvl1pPr>
              <a:defRPr/>
            </a:lvl1pPr>
          </a:lstStyle>
          <a:p>
            <a:pPr>
              <a:defRPr/>
            </a:pPr>
            <a:r>
              <a:rPr lang="en-US">
                <a:solidFill>
                  <a:prstClr val="white">
                    <a:lumMod val="75000"/>
                  </a:prstClr>
                </a:solidFill>
              </a:rPr>
              <a:t>Department Name</a:t>
            </a:r>
          </a:p>
        </p:txBody>
      </p:sp>
      <p:sp>
        <p:nvSpPr>
          <p:cNvPr id="6" name="Slide Number Placeholder 5"/>
          <p:cNvSpPr>
            <a:spLocks noGrp="1"/>
          </p:cNvSpPr>
          <p:nvPr>
            <p:ph type="sldNum" sz="quarter" idx="12"/>
          </p:nvPr>
        </p:nvSpPr>
        <p:spPr>
          <a:xfrm>
            <a:off x="8312150" y="6096000"/>
            <a:ext cx="612775" cy="457200"/>
          </a:xfrm>
        </p:spPr>
        <p:txBody>
          <a:bodyPr/>
          <a:lstStyle>
            <a:lvl1pPr>
              <a:defRPr/>
            </a:lvl1pPr>
          </a:lstStyle>
          <a:p>
            <a:fld id="{0AD79294-3A40-4C87-9C85-4F815C46ED43}"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11" descr="silhouette.jpg"/>
          <p:cNvPicPr>
            <a:picLocks/>
          </p:cNvPicPr>
          <p:nvPr userDrawn="1"/>
        </p:nvPicPr>
        <p:blipFill>
          <a:blip r:embed="rId2" cstate="print"/>
          <a:srcRect/>
          <a:stretch>
            <a:fillRect/>
          </a:stretch>
        </p:blipFill>
        <p:spPr bwMode="auto">
          <a:xfrm>
            <a:off x="4622800" y="1354138"/>
            <a:ext cx="1600200" cy="1884362"/>
          </a:xfrm>
          <a:prstGeom prst="rect">
            <a:avLst/>
          </a:prstGeom>
          <a:noFill/>
          <a:ln w="9525">
            <a:noFill/>
            <a:miter lim="800000"/>
            <a:headEnd/>
            <a:tailEnd/>
          </a:ln>
        </p:spPr>
      </p:pic>
      <p:pic>
        <p:nvPicPr>
          <p:cNvPr id="6" name="Picture 9" descr="silhouette.jpg"/>
          <p:cNvPicPr>
            <a:picLocks/>
          </p:cNvPicPr>
          <p:nvPr userDrawn="1"/>
        </p:nvPicPr>
        <p:blipFill>
          <a:blip r:embed="rId2" cstate="print"/>
          <a:srcRect/>
          <a:stretch>
            <a:fillRect/>
          </a:stretch>
        </p:blipFill>
        <p:spPr bwMode="auto">
          <a:xfrm>
            <a:off x="242888" y="1354138"/>
            <a:ext cx="1600200" cy="1884362"/>
          </a:xfrm>
          <a:prstGeom prst="rect">
            <a:avLst/>
          </a:prstGeom>
          <a:noFill/>
          <a:ln w="9525">
            <a:noFill/>
            <a:miter lim="800000"/>
            <a:headEnd/>
            <a:tailEnd/>
          </a:ln>
        </p:spPr>
      </p:pic>
      <p:sp>
        <p:nvSpPr>
          <p:cNvPr id="7" name="Rectangle 3"/>
          <p:cNvSpPr>
            <a:spLocks noChangeArrowheads="1"/>
          </p:cNvSpPr>
          <p:nvPr userDrawn="1"/>
        </p:nvSpPr>
        <p:spPr bwMode="auto">
          <a:xfrm>
            <a:off x="6226175" y="1352550"/>
            <a:ext cx="2682875" cy="1884363"/>
          </a:xfrm>
          <a:prstGeom prst="rect">
            <a:avLst/>
          </a:prstGeom>
          <a:gradFill flip="none" rotWithShape="1">
            <a:gsLst>
              <a:gs pos="0">
                <a:schemeClr val="tx1"/>
              </a:gs>
              <a:gs pos="100000">
                <a:schemeClr val="bg1">
                  <a:lumMod val="65000"/>
                </a:schemeClr>
              </a:gs>
            </a:gsLst>
            <a:lin ang="0" scaled="1"/>
            <a:tileRect/>
          </a:gradFill>
          <a:ln w="9525">
            <a:noFill/>
            <a:miter lim="800000"/>
            <a:headEnd/>
            <a:tailEnd/>
          </a:ln>
        </p:spPr>
        <p:txBody>
          <a:bodyPr wrap="none" anchor="ctr"/>
          <a:lstStyle/>
          <a:p>
            <a:pPr algn="ctr" eaLnBrk="0" fontAlgn="base" hangingPunct="0">
              <a:spcBef>
                <a:spcPct val="0"/>
              </a:spcBef>
              <a:spcAft>
                <a:spcPct val="0"/>
              </a:spcAft>
              <a:defRPr/>
            </a:pPr>
            <a:endParaRPr lang="en-US" sz="1200">
              <a:solidFill>
                <a:prstClr val="black"/>
              </a:solidFill>
              <a:ea typeface="ＭＳ Ｐゴシック" pitchFamily="-64" charset="-128"/>
            </a:endParaRPr>
          </a:p>
        </p:txBody>
      </p:sp>
      <p:sp>
        <p:nvSpPr>
          <p:cNvPr id="8" name="Rectangle 3"/>
          <p:cNvSpPr>
            <a:spLocks noChangeArrowheads="1"/>
          </p:cNvSpPr>
          <p:nvPr userDrawn="1"/>
        </p:nvSpPr>
        <p:spPr bwMode="auto">
          <a:xfrm>
            <a:off x="1846263" y="1352550"/>
            <a:ext cx="2682875" cy="1884363"/>
          </a:xfrm>
          <a:prstGeom prst="rect">
            <a:avLst/>
          </a:prstGeom>
          <a:gradFill flip="none" rotWithShape="1">
            <a:gsLst>
              <a:gs pos="0">
                <a:schemeClr val="tx1"/>
              </a:gs>
              <a:gs pos="100000">
                <a:schemeClr val="bg1">
                  <a:lumMod val="65000"/>
                </a:schemeClr>
              </a:gs>
            </a:gsLst>
            <a:lin ang="0" scaled="1"/>
            <a:tileRect/>
          </a:gradFill>
          <a:ln w="9525">
            <a:noFill/>
            <a:miter lim="800000"/>
            <a:headEnd/>
            <a:tailEnd/>
          </a:ln>
        </p:spPr>
        <p:txBody>
          <a:bodyPr wrap="none" anchor="ctr"/>
          <a:lstStyle/>
          <a:p>
            <a:pPr algn="ctr" eaLnBrk="0" fontAlgn="base" hangingPunct="0">
              <a:spcBef>
                <a:spcPct val="0"/>
              </a:spcBef>
              <a:spcAft>
                <a:spcPct val="0"/>
              </a:spcAft>
              <a:defRPr/>
            </a:pPr>
            <a:endParaRPr lang="en-US" sz="1200">
              <a:solidFill>
                <a:prstClr val="black"/>
              </a:solidFill>
              <a:ea typeface="ＭＳ Ｐゴシック" pitchFamily="-64" charset="-128"/>
            </a:endParaRPr>
          </a:p>
        </p:txBody>
      </p:sp>
      <p:sp>
        <p:nvSpPr>
          <p:cNvPr id="3" name="Content Placeholder 2"/>
          <p:cNvSpPr>
            <a:spLocks noGrp="1"/>
          </p:cNvSpPr>
          <p:nvPr>
            <p:ph sz="half" idx="1"/>
          </p:nvPr>
        </p:nvSpPr>
        <p:spPr>
          <a:xfrm>
            <a:off x="232118" y="1350500"/>
            <a:ext cx="1636776" cy="1885070"/>
          </a:xfrm>
        </p:spPr>
        <p:txBody>
          <a:bodyPr lIns="0" tIns="0" anchor="ctr">
            <a:noAutofit/>
          </a:bodyPr>
          <a:lstStyle>
            <a:lvl1pPr algn="ctr">
              <a:buFontTx/>
              <a:buNone/>
              <a:defRPr sz="1200" baseline="0"/>
            </a:lvl1pPr>
            <a:lvl2pPr>
              <a:buFontTx/>
              <a:buNone/>
              <a:defRPr sz="1200"/>
            </a:lvl2pPr>
            <a:lvl3pPr>
              <a:buFontTx/>
              <a:buNone/>
              <a:defRPr sz="1200"/>
            </a:lvl3pPr>
            <a:lvl4pPr>
              <a:buFontTx/>
              <a:buNone/>
              <a:defRPr sz="1200"/>
            </a:lvl4pPr>
            <a:lvl5pPr>
              <a:buFontTx/>
              <a:buNone/>
              <a:defRPr sz="1200"/>
            </a:lvl5pPr>
            <a:lvl6pPr>
              <a:defRPr sz="1800"/>
            </a:lvl6pPr>
            <a:lvl7pPr>
              <a:defRPr sz="1800"/>
            </a:lvl7pPr>
            <a:lvl8pPr>
              <a:defRPr sz="1800"/>
            </a:lvl8pPr>
            <a:lvl9pPr>
              <a:defRPr sz="1800"/>
            </a:lvl9pPr>
          </a:lstStyle>
          <a:p>
            <a:pPr lvl="0"/>
            <a:r>
              <a:rPr lang="en-US"/>
              <a:t>Click to edit Master text styles</a:t>
            </a:r>
          </a:p>
        </p:txBody>
      </p:sp>
      <p:sp>
        <p:nvSpPr>
          <p:cNvPr id="4" name="Content Placeholder 3"/>
          <p:cNvSpPr>
            <a:spLocks noGrp="1"/>
          </p:cNvSpPr>
          <p:nvPr>
            <p:ph sz="half" idx="2"/>
          </p:nvPr>
        </p:nvSpPr>
        <p:spPr>
          <a:xfrm>
            <a:off x="4605997" y="1353312"/>
            <a:ext cx="1636776" cy="1883664"/>
          </a:xfrm>
        </p:spPr>
        <p:txBody>
          <a:bodyPr lIns="0" tIns="0" anchor="ctr">
            <a:noAutofit/>
          </a:bodyPr>
          <a:lstStyle>
            <a:lvl1pPr algn="ctr">
              <a:buFontTx/>
              <a:buNone/>
              <a:defRPr sz="1200" baseline="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p:txBody>
      </p:sp>
      <p:sp>
        <p:nvSpPr>
          <p:cNvPr id="2" name="Title 1"/>
          <p:cNvSpPr>
            <a:spLocks noGrp="1"/>
          </p:cNvSpPr>
          <p:nvPr>
            <p:ph type="title"/>
          </p:nvPr>
        </p:nvSpPr>
        <p:spPr/>
        <p:txBody>
          <a:bodyPr/>
          <a:lstStyle>
            <a:lvl1pPr>
              <a:defRPr baseline="0"/>
            </a:lvl1pPr>
          </a:lstStyle>
          <a:p>
            <a:r>
              <a:rPr lang="en-US"/>
              <a:t>Click to edit Master title style</a:t>
            </a:r>
          </a:p>
        </p:txBody>
      </p:sp>
      <p:sp>
        <p:nvSpPr>
          <p:cNvPr id="9" name="Date Placeholder 4"/>
          <p:cNvSpPr>
            <a:spLocks noGrp="1"/>
          </p:cNvSpPr>
          <p:nvPr>
            <p:ph type="dt" sz="half" idx="10"/>
          </p:nvPr>
        </p:nvSpPr>
        <p:spPr>
          <a:xfrm>
            <a:off x="7845425" y="6397625"/>
            <a:ext cx="969963" cy="196850"/>
          </a:xfrm>
        </p:spPr>
        <p:txBody>
          <a:bodyPr/>
          <a:lstStyle>
            <a:lvl1pPr>
              <a:defRPr/>
            </a:lvl1pPr>
          </a:lstStyle>
          <a:p>
            <a:fld id="{630705A1-38B7-4C44-B025-F19900440751}" type="datetime1">
              <a:rPr lang="en-US" smtClean="0"/>
              <a:pPr/>
              <a:t>1/14/22</a:t>
            </a:fld>
            <a:endParaRPr lang="en-US"/>
          </a:p>
        </p:txBody>
      </p:sp>
      <p:sp>
        <p:nvSpPr>
          <p:cNvPr id="10" name="Footer Placeholder 5"/>
          <p:cNvSpPr>
            <a:spLocks noGrp="1"/>
          </p:cNvSpPr>
          <p:nvPr>
            <p:ph type="ftr" sz="quarter" idx="11"/>
          </p:nvPr>
        </p:nvSpPr>
        <p:spPr>
          <a:xfrm>
            <a:off x="2286000" y="6316663"/>
            <a:ext cx="4800600" cy="301625"/>
          </a:xfrm>
        </p:spPr>
        <p:txBody>
          <a:bodyPr/>
          <a:lstStyle>
            <a:lvl1pPr>
              <a:defRPr/>
            </a:lvl1pPr>
          </a:lstStyle>
          <a:p>
            <a:pPr>
              <a:defRPr/>
            </a:pPr>
            <a:r>
              <a:rPr lang="en-US">
                <a:solidFill>
                  <a:prstClr val="white">
                    <a:lumMod val="75000"/>
                  </a:prstClr>
                </a:solidFill>
              </a:rPr>
              <a:t>Department Name</a:t>
            </a:r>
          </a:p>
        </p:txBody>
      </p:sp>
      <p:sp>
        <p:nvSpPr>
          <p:cNvPr id="11" name="Slide Number Placeholder 6"/>
          <p:cNvSpPr>
            <a:spLocks noGrp="1"/>
          </p:cNvSpPr>
          <p:nvPr>
            <p:ph type="sldNum" sz="quarter" idx="12"/>
          </p:nvPr>
        </p:nvSpPr>
        <p:spPr>
          <a:xfrm>
            <a:off x="8312150" y="6316663"/>
            <a:ext cx="612775" cy="457200"/>
          </a:xfrm>
        </p:spPr>
        <p:txBody>
          <a:bodyPr/>
          <a:lstStyle>
            <a:lvl1pPr>
              <a:defRPr/>
            </a:lvl1pPr>
          </a:lstStyle>
          <a:p>
            <a:fld id="{4BBE2022-A481-4C96-ACD9-332557C88A3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031B8-428C-4C41-B9A0-B9D9CD57E9AD}" type="datetimeFigureOut">
              <a:rPr lang="en-US" smtClean="0"/>
              <a:pPr/>
              <a:t>1/14/22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8031B8-428C-4C41-B9A0-B9D9CD57E9AD}" type="datetimeFigureOut">
              <a:rPr lang="en-US" smtClean="0"/>
              <a:pPr/>
              <a:t>1/14/22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8031B8-428C-4C41-B9A0-B9D9CD57E9AD}" type="datetimeFigureOut">
              <a:rPr lang="en-US" smtClean="0"/>
              <a:pPr/>
              <a:t>1/14/22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8031B8-428C-4C41-B9A0-B9D9CD57E9AD}" type="datetimeFigureOut">
              <a:rPr lang="en-US" smtClean="0"/>
              <a:pPr/>
              <a:t>1/14/22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8031B8-428C-4C41-B9A0-B9D9CD57E9AD}" type="datetimeFigureOut">
              <a:rPr lang="en-US" smtClean="0"/>
              <a:pPr/>
              <a:t>1/14/22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031B8-428C-4C41-B9A0-B9D9CD57E9AD}" type="datetimeFigureOut">
              <a:rPr lang="en-US" smtClean="0"/>
              <a:pPr/>
              <a:t>1/14/22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8031B8-428C-4C41-B9A0-B9D9CD57E9AD}" type="datetimeFigureOut">
              <a:rPr lang="en-US" smtClean="0"/>
              <a:pPr/>
              <a:t>1/14/22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8031B8-428C-4C41-B9A0-B9D9CD57E9AD}" type="datetimeFigureOut">
              <a:rPr lang="en-US" smtClean="0"/>
              <a:pPr/>
              <a:t>1/14/22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DBC68-56A2-4951-938D-036C6BB2D5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8031B8-428C-4C41-B9A0-B9D9CD57E9AD}" type="datetimeFigureOut">
              <a:rPr lang="en-US" smtClean="0"/>
              <a:pPr/>
              <a:t>1/14/22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6DBC68-56A2-4951-938D-036C6BB2D5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Footer Placeholder 14"/>
          <p:cNvSpPr>
            <a:spLocks noGrp="1"/>
          </p:cNvSpPr>
          <p:nvPr>
            <p:ph type="ftr" sz="quarter" idx="3"/>
          </p:nvPr>
        </p:nvSpPr>
        <p:spPr>
          <a:xfrm>
            <a:off x="2286000" y="6321425"/>
            <a:ext cx="4800600" cy="304800"/>
          </a:xfrm>
          <a:prstGeom prst="rect">
            <a:avLst/>
          </a:prstGeom>
        </p:spPr>
        <p:txBody>
          <a:bodyPr vert="horz" lIns="0" tIns="0" rIns="0" bIns="0" rtlCol="0" anchor="t" anchorCtr="0"/>
          <a:lstStyle>
            <a:lvl1pPr algn="l">
              <a:defRPr sz="1600" cap="all" spc="100" baseline="0">
                <a:solidFill>
                  <a:schemeClr val="bg1">
                    <a:lumMod val="75000"/>
                  </a:schemeClr>
                </a:solidFill>
                <a:latin typeface="Times New Roman" pitchFamily="18" charset="0"/>
                <a:ea typeface="ＭＳ Ｐゴシック"/>
                <a:cs typeface="Times New Roman" pitchFamily="18" charset="0"/>
              </a:defRPr>
            </a:lvl1pPr>
          </a:lstStyle>
          <a:p>
            <a:pPr fontAlgn="base">
              <a:spcBef>
                <a:spcPct val="0"/>
              </a:spcBef>
              <a:spcAft>
                <a:spcPct val="0"/>
              </a:spcAft>
              <a:defRPr/>
            </a:pPr>
            <a:r>
              <a:rPr lang="en-US">
                <a:solidFill>
                  <a:prstClr val="white">
                    <a:lumMod val="75000"/>
                  </a:prstClr>
                </a:solidFill>
              </a:rPr>
              <a:t>Department Name</a:t>
            </a:r>
          </a:p>
        </p:txBody>
      </p:sp>
      <p:sp>
        <p:nvSpPr>
          <p:cNvPr id="7" name="Rectangle 6"/>
          <p:cNvSpPr/>
          <p:nvPr userDrawn="1"/>
        </p:nvSpPr>
        <p:spPr>
          <a:xfrm flipV="1">
            <a:off x="0" y="649288"/>
            <a:ext cx="9144000" cy="3160712"/>
          </a:xfrm>
          <a:prstGeom prst="rect">
            <a:avLst/>
          </a:prstGeom>
          <a:gradFill flip="none" rotWithShape="1">
            <a:gsLst>
              <a:gs pos="0">
                <a:schemeClr val="bg1"/>
              </a:gs>
              <a:gs pos="100000">
                <a:schemeClr val="accent1">
                  <a:lumMod val="40000"/>
                  <a:lumOff val="6000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sp>
        <p:nvSpPr>
          <p:cNvPr id="9" name="Date Placeholder 3"/>
          <p:cNvSpPr>
            <a:spLocks noGrp="1"/>
          </p:cNvSpPr>
          <p:nvPr>
            <p:ph type="dt" sz="half" idx="2"/>
          </p:nvPr>
        </p:nvSpPr>
        <p:spPr>
          <a:xfrm>
            <a:off x="8174037" y="6661150"/>
            <a:ext cx="969963" cy="196850"/>
          </a:xfrm>
          <a:prstGeom prst="rect">
            <a:avLst/>
          </a:prstGeom>
          <a:ln>
            <a:noFill/>
          </a:ln>
        </p:spPr>
        <p:txBody>
          <a:bodyPr vert="horz" wrap="square" lIns="0" tIns="0" rIns="0" bIns="0" numCol="1" anchor="t" anchorCtr="0" compatLnSpc="1">
            <a:prstTxWarp prst="textNoShape">
              <a:avLst/>
            </a:prstTxWarp>
          </a:bodyPr>
          <a:lstStyle>
            <a:lvl1pPr algn="ctr">
              <a:defRPr sz="900">
                <a:solidFill>
                  <a:srgbClr val="C4C4C4"/>
                </a:solidFill>
              </a:defRPr>
            </a:lvl1pPr>
          </a:lstStyle>
          <a:p>
            <a:pPr fontAlgn="base">
              <a:spcBef>
                <a:spcPct val="0"/>
              </a:spcBef>
              <a:spcAft>
                <a:spcPct val="0"/>
              </a:spcAft>
            </a:pPr>
            <a:fld id="{E2AA31DB-60EF-42CC-BCCA-945D29A9AABF}" type="datetime1">
              <a:rPr lang="en-US" smtClean="0">
                <a:ea typeface="ＭＳ Ｐゴシック" charset="-128"/>
              </a:rPr>
              <a:pPr fontAlgn="base">
                <a:spcBef>
                  <a:spcPct val="0"/>
                </a:spcBef>
                <a:spcAft>
                  <a:spcPct val="0"/>
                </a:spcAft>
              </a:pPr>
              <a:t>1/14/22</a:t>
            </a:fld>
            <a:endParaRPr lang="en-US" dirty="0">
              <a:ea typeface="ＭＳ Ｐゴシック" charset="-128"/>
            </a:endParaRPr>
          </a:p>
        </p:txBody>
      </p:sp>
      <p:sp>
        <p:nvSpPr>
          <p:cNvPr id="11" name="Slide Number Placeholder 5"/>
          <p:cNvSpPr>
            <a:spLocks noGrp="1"/>
          </p:cNvSpPr>
          <p:nvPr>
            <p:ph type="sldNum" sz="quarter" idx="4"/>
          </p:nvPr>
        </p:nvSpPr>
        <p:spPr>
          <a:xfrm>
            <a:off x="8312150" y="6175375"/>
            <a:ext cx="609600" cy="377825"/>
          </a:xfrm>
          <a:prstGeom prst="rect">
            <a:avLst/>
          </a:prstGeom>
          <a:ln>
            <a:noFill/>
          </a:ln>
        </p:spPr>
        <p:txBody>
          <a:bodyPr vert="horz" wrap="square" lIns="0" tIns="0" rIns="0" bIns="0" numCol="1" anchor="t" anchorCtr="0" compatLnSpc="1">
            <a:prstTxWarp prst="textNoShape">
              <a:avLst/>
            </a:prstTxWarp>
          </a:bodyPr>
          <a:lstStyle>
            <a:lvl1pPr algn="r">
              <a:defRPr sz="1600">
                <a:solidFill>
                  <a:srgbClr val="BFBFBF"/>
                </a:solidFill>
                <a:latin typeface="Times New Roman" charset="0"/>
                <a:cs typeface="Times New Roman" charset="0"/>
              </a:defRPr>
            </a:lvl1pPr>
          </a:lstStyle>
          <a:p>
            <a:pPr fontAlgn="base">
              <a:spcBef>
                <a:spcPct val="0"/>
              </a:spcBef>
              <a:spcAft>
                <a:spcPct val="0"/>
              </a:spcAft>
            </a:pPr>
            <a:fld id="{FCA33A1B-7AEE-415F-A26C-6CBD12F48F51}" type="slidenum">
              <a:rPr lang="en-US">
                <a:ea typeface="ＭＳ Ｐゴシック" charset="-128"/>
              </a:rPr>
              <a:pPr fontAlgn="base">
                <a:spcBef>
                  <a:spcPct val="0"/>
                </a:spcBef>
                <a:spcAft>
                  <a:spcPct val="0"/>
                </a:spcAft>
              </a:pPr>
              <a:t>‹#›</a:t>
            </a:fld>
            <a:endParaRPr lang="en-US">
              <a:ea typeface="ＭＳ Ｐゴシック" charset="-128"/>
            </a:endParaRPr>
          </a:p>
        </p:txBody>
      </p:sp>
      <p:sp>
        <p:nvSpPr>
          <p:cNvPr id="1031" name="Title Placeholder 1"/>
          <p:cNvSpPr>
            <a:spLocks noGrp="1"/>
          </p:cNvSpPr>
          <p:nvPr>
            <p:ph type="title"/>
          </p:nvPr>
        </p:nvSpPr>
        <p:spPr bwMode="auto">
          <a:xfrm>
            <a:off x="0" y="0"/>
            <a:ext cx="8926513" cy="657225"/>
          </a:xfrm>
          <a:prstGeom prst="rect">
            <a:avLst/>
          </a:prstGeom>
          <a:noFill/>
          <a:ln w="9525">
            <a:noFill/>
            <a:miter lim="800000"/>
            <a:headEnd/>
            <a:tailEnd/>
          </a:ln>
        </p:spPr>
        <p:txBody>
          <a:bodyPr vert="horz" wrap="square" lIns="152400" tIns="76200" rIns="0" bIns="0" numCol="1" anchor="t" anchorCtr="0" compatLnSpc="1">
            <a:prstTxWarp prst="textNoShape">
              <a:avLst/>
            </a:prstTxWarp>
          </a:bodyPr>
          <a:lstStyle/>
          <a:p>
            <a:pPr lvl="0"/>
            <a:r>
              <a:rPr lang="en-US"/>
              <a:t>Click to edit Master title style</a:t>
            </a:r>
          </a:p>
        </p:txBody>
      </p:sp>
      <p:sp>
        <p:nvSpPr>
          <p:cNvPr id="1032" name="Text Placeholder 2"/>
          <p:cNvSpPr>
            <a:spLocks noGrp="1"/>
          </p:cNvSpPr>
          <p:nvPr>
            <p:ph type="body" idx="1"/>
          </p:nvPr>
        </p:nvSpPr>
        <p:spPr bwMode="auto">
          <a:xfrm>
            <a:off x="0" y="657225"/>
            <a:ext cx="9144000" cy="5305425"/>
          </a:xfrm>
          <a:prstGeom prst="rect">
            <a:avLst/>
          </a:prstGeom>
          <a:noFill/>
          <a:ln w="9525">
            <a:noFill/>
            <a:miter lim="800000"/>
            <a:headEnd/>
            <a:tailEnd/>
          </a:ln>
        </p:spPr>
        <p:txBody>
          <a:bodyPr vert="horz" wrap="square" lIns="152400" tIns="254000" rIns="155448"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 name="Picture 1"/>
          <p:cNvPicPr>
            <a:picLocks noChangeAspect="1"/>
          </p:cNvPicPr>
          <p:nvPr userDrawn="1"/>
        </p:nvPicPr>
        <p:blipFill>
          <a:blip r:embed="rId7"/>
          <a:stretch>
            <a:fillRect/>
          </a:stretch>
        </p:blipFill>
        <p:spPr>
          <a:xfrm>
            <a:off x="4800600" y="6188363"/>
            <a:ext cx="3975100" cy="437862"/>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p:txStyles>
    <p:titleStyle>
      <a:lvl1pPr marL="231775" indent="-231775" algn="l" rtl="0" eaLnBrk="0" fontAlgn="base" hangingPunct="0">
        <a:spcBef>
          <a:spcPct val="0"/>
        </a:spcBef>
        <a:spcAft>
          <a:spcPct val="0"/>
        </a:spcAft>
        <a:defRPr sz="2800" b="1" kern="1200">
          <a:solidFill>
            <a:srgbClr val="981E32"/>
          </a:solidFill>
          <a:latin typeface="+mj-lt"/>
          <a:ea typeface="ＭＳ Ｐゴシック" charset="-128"/>
          <a:cs typeface="+mj-cs"/>
        </a:defRPr>
      </a:lvl1pPr>
      <a:lvl2pPr marL="231775" indent="-231775" algn="l" rtl="0" eaLnBrk="0" fontAlgn="base" hangingPunct="0">
        <a:spcBef>
          <a:spcPct val="0"/>
        </a:spcBef>
        <a:spcAft>
          <a:spcPct val="0"/>
        </a:spcAft>
        <a:defRPr sz="2800" b="1">
          <a:solidFill>
            <a:srgbClr val="981E32"/>
          </a:solidFill>
          <a:latin typeface="Arial" pitchFamily="34" charset="0"/>
          <a:ea typeface="ＭＳ Ｐゴシック" charset="-128"/>
        </a:defRPr>
      </a:lvl2pPr>
      <a:lvl3pPr marL="231775" indent="-231775" algn="l" rtl="0" eaLnBrk="0" fontAlgn="base" hangingPunct="0">
        <a:spcBef>
          <a:spcPct val="0"/>
        </a:spcBef>
        <a:spcAft>
          <a:spcPct val="0"/>
        </a:spcAft>
        <a:defRPr sz="2800" b="1">
          <a:solidFill>
            <a:srgbClr val="981E32"/>
          </a:solidFill>
          <a:latin typeface="Arial" pitchFamily="34" charset="0"/>
          <a:ea typeface="ＭＳ Ｐゴシック" charset="-128"/>
        </a:defRPr>
      </a:lvl3pPr>
      <a:lvl4pPr marL="231775" indent="-231775" algn="l" rtl="0" eaLnBrk="0" fontAlgn="base" hangingPunct="0">
        <a:spcBef>
          <a:spcPct val="0"/>
        </a:spcBef>
        <a:spcAft>
          <a:spcPct val="0"/>
        </a:spcAft>
        <a:defRPr sz="2800" b="1">
          <a:solidFill>
            <a:srgbClr val="981E32"/>
          </a:solidFill>
          <a:latin typeface="Arial" pitchFamily="34" charset="0"/>
          <a:ea typeface="ＭＳ Ｐゴシック" charset="-128"/>
        </a:defRPr>
      </a:lvl4pPr>
      <a:lvl5pPr marL="231775" indent="-231775" algn="l" rtl="0" eaLnBrk="0" fontAlgn="base" hangingPunct="0">
        <a:spcBef>
          <a:spcPct val="0"/>
        </a:spcBef>
        <a:spcAft>
          <a:spcPct val="0"/>
        </a:spcAft>
        <a:defRPr sz="2800" b="1">
          <a:solidFill>
            <a:srgbClr val="981E32"/>
          </a:solidFill>
          <a:latin typeface="Arial" pitchFamily="34" charset="0"/>
          <a:ea typeface="ＭＳ Ｐゴシック" charset="-128"/>
        </a:defRPr>
      </a:lvl5pPr>
      <a:lvl6pPr marL="688975" algn="l" rtl="0" fontAlgn="base">
        <a:spcBef>
          <a:spcPct val="0"/>
        </a:spcBef>
        <a:spcAft>
          <a:spcPct val="0"/>
        </a:spcAft>
        <a:defRPr sz="2000" b="1">
          <a:solidFill>
            <a:srgbClr val="981E32"/>
          </a:solidFill>
          <a:latin typeface="Arial" pitchFamily="34" charset="0"/>
        </a:defRPr>
      </a:lvl6pPr>
      <a:lvl7pPr marL="1146175" algn="l" rtl="0" fontAlgn="base">
        <a:spcBef>
          <a:spcPct val="0"/>
        </a:spcBef>
        <a:spcAft>
          <a:spcPct val="0"/>
        </a:spcAft>
        <a:defRPr sz="2000" b="1">
          <a:solidFill>
            <a:srgbClr val="981E32"/>
          </a:solidFill>
          <a:latin typeface="Arial" pitchFamily="34" charset="0"/>
        </a:defRPr>
      </a:lvl7pPr>
      <a:lvl8pPr marL="1603375" algn="l" rtl="0" fontAlgn="base">
        <a:spcBef>
          <a:spcPct val="0"/>
        </a:spcBef>
        <a:spcAft>
          <a:spcPct val="0"/>
        </a:spcAft>
        <a:defRPr sz="2000" b="1">
          <a:solidFill>
            <a:srgbClr val="981E32"/>
          </a:solidFill>
          <a:latin typeface="Arial" pitchFamily="34" charset="0"/>
        </a:defRPr>
      </a:lvl8pPr>
      <a:lvl9pPr marL="2060575" algn="l" rtl="0" fontAlgn="base">
        <a:spcBef>
          <a:spcPct val="0"/>
        </a:spcBef>
        <a:spcAft>
          <a:spcPct val="0"/>
        </a:spcAft>
        <a:defRPr sz="2000" b="1">
          <a:solidFill>
            <a:srgbClr val="981E32"/>
          </a:solidFill>
          <a:latin typeface="Arial" pitchFamily="34" charset="0"/>
        </a:defRPr>
      </a:lvl9pPr>
    </p:titleStyle>
    <p:bodyStyle>
      <a:lvl1pPr marL="231775" indent="-231775" algn="l" rtl="0" eaLnBrk="0" fontAlgn="base" hangingPunct="0">
        <a:lnSpc>
          <a:spcPts val="2400"/>
        </a:lnSpc>
        <a:spcBef>
          <a:spcPts val="600"/>
        </a:spcBef>
        <a:spcAft>
          <a:spcPts val="600"/>
        </a:spcAft>
        <a:buFont typeface="Arial" charset="0"/>
        <a:buChar char="•"/>
        <a:defRPr sz="2000" kern="1200">
          <a:solidFill>
            <a:schemeClr val="tx1"/>
          </a:solidFill>
          <a:latin typeface="+mn-lt"/>
          <a:ea typeface="ＭＳ Ｐゴシック" charset="-128"/>
          <a:cs typeface="+mn-cs"/>
        </a:defRPr>
      </a:lvl1pPr>
      <a:lvl2pPr marL="688975" indent="-231775" algn="l" rtl="0" eaLnBrk="0" fontAlgn="base" hangingPunct="0">
        <a:lnSpc>
          <a:spcPts val="2000"/>
        </a:lnSpc>
        <a:spcBef>
          <a:spcPts val="400"/>
        </a:spcBef>
        <a:spcAft>
          <a:spcPts val="400"/>
        </a:spcAft>
        <a:buFont typeface="Arial" charset="0"/>
        <a:buChar char="•"/>
        <a:defRPr sz="2000" kern="1200">
          <a:solidFill>
            <a:schemeClr val="tx1"/>
          </a:solidFill>
          <a:latin typeface="+mn-lt"/>
          <a:ea typeface="ＭＳ Ｐゴシック" charset="-128"/>
          <a:cs typeface="+mn-cs"/>
        </a:defRPr>
      </a:lvl2pPr>
      <a:lvl3pPr marL="1146175" indent="-231775" algn="l" rtl="0" eaLnBrk="0" fontAlgn="base" hangingPunct="0">
        <a:lnSpc>
          <a:spcPts val="1800"/>
        </a:lnSpc>
        <a:spcBef>
          <a:spcPts val="400"/>
        </a:spcBef>
        <a:spcAft>
          <a:spcPts val="400"/>
        </a:spcAft>
        <a:buClr>
          <a:srgbClr val="7F7F7F"/>
        </a:buClr>
        <a:buSzPct val="90000"/>
        <a:buFont typeface="Wingdings" charset="2"/>
        <a:buChar char="§"/>
        <a:defRPr kern="1200">
          <a:solidFill>
            <a:srgbClr val="595959"/>
          </a:solidFill>
          <a:latin typeface="+mn-lt"/>
          <a:ea typeface="ＭＳ Ｐゴシック" charset="-128"/>
          <a:cs typeface="+mn-cs"/>
        </a:defRPr>
      </a:lvl3pPr>
      <a:lvl4pPr marL="1600200" indent="-228600" algn="l" rtl="0" eaLnBrk="0" fontAlgn="base" hangingPunct="0">
        <a:lnSpc>
          <a:spcPts val="1800"/>
        </a:lnSpc>
        <a:spcBef>
          <a:spcPts val="400"/>
        </a:spcBef>
        <a:spcAft>
          <a:spcPts val="200"/>
        </a:spcAft>
        <a:buClr>
          <a:srgbClr val="7F7F7F"/>
        </a:buClr>
        <a:buFont typeface="Wingdings" charset="2"/>
        <a:buChar char="§"/>
        <a:defRPr kern="1200">
          <a:solidFill>
            <a:srgbClr val="595959"/>
          </a:solidFill>
          <a:latin typeface="+mn-lt"/>
          <a:ea typeface="ＭＳ Ｐゴシック" charset="-128"/>
          <a:cs typeface="+mn-cs"/>
        </a:defRPr>
      </a:lvl4pPr>
      <a:lvl5pPr marL="2057400" indent="-228600" algn="l" rtl="0" eaLnBrk="0" fontAlgn="base" hangingPunct="0">
        <a:lnSpc>
          <a:spcPts val="1600"/>
        </a:lnSpc>
        <a:spcBef>
          <a:spcPts val="200"/>
        </a:spcBef>
        <a:spcAft>
          <a:spcPts val="200"/>
        </a:spcAft>
        <a:buFont typeface="Arial" charset="0"/>
        <a:buChar char="»"/>
        <a:defRPr sz="1600"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hyperlink" Target="https://diversity.upenn.edu/diversity-at-penn/bias-motivated-incident-report" TargetMode="External"/><Relationship Id="rId2" Type="http://schemas.openxmlformats.org/officeDocument/2006/relationships/hyperlink" Target="https://www.vpul.upenn.edu/pvp/resources.php" TargetMode="Externa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12"/>
          <p:cNvSpPr txBox="1">
            <a:spLocks/>
          </p:cNvSpPr>
          <p:nvPr/>
        </p:nvSpPr>
        <p:spPr bwMode="auto">
          <a:xfrm>
            <a:off x="0" y="3995738"/>
            <a:ext cx="9144000" cy="762000"/>
          </a:xfrm>
          <a:prstGeom prst="rect">
            <a:avLst/>
          </a:prstGeom>
          <a:solidFill>
            <a:schemeClr val="accent2">
              <a:lumMod val="75000"/>
            </a:schemeClr>
          </a:solidFill>
          <a:ln w="9525">
            <a:noFill/>
            <a:miter lim="800000"/>
            <a:headEnd/>
            <a:tailEnd/>
          </a:ln>
        </p:spPr>
        <p:txBody>
          <a:bodyPr vert="horz" wrap="square" lIns="0" tIns="203200" rIns="155448" bIns="0" numCol="1" anchor="t" anchorCtr="0" compatLnSpc="1">
            <a:prstTxWarp prst="textNoShape">
              <a:avLst/>
            </a:prstTxWarp>
            <a:noAutofit/>
          </a:bodyPr>
          <a:lstStyle/>
          <a:p>
            <a:pPr marL="0" marR="0" lvl="0" indent="0" algn="ctr" defTabSz="914400" rtl="0" eaLnBrk="0" fontAlgn="base" latinLnBrk="0" hangingPunct="0">
              <a:lnSpc>
                <a:spcPts val="2400"/>
              </a:lnSpc>
              <a:spcBef>
                <a:spcPts val="600"/>
              </a:spcBef>
              <a:spcAft>
                <a:spcPts val="600"/>
              </a:spcAft>
              <a:buClrTx/>
              <a:buSzTx/>
              <a:buFont typeface="Arial" charset="0"/>
              <a:buNone/>
              <a:tabLst/>
              <a:defRPr/>
            </a:pPr>
            <a:r>
              <a:rPr kumimoji="0" lang="en-US" sz="2000" b="0" i="0" u="none" strike="noStrike" kern="1200" cap="none" spc="200" normalizeH="0" baseline="0" noProof="0" dirty="0">
                <a:ln>
                  <a:noFill/>
                </a:ln>
                <a:solidFill>
                  <a:sysClr val="window" lastClr="FFFFFF"/>
                </a:solidFill>
                <a:effectLst/>
                <a:uLnTx/>
                <a:uFillTx/>
                <a:latin typeface="Arial"/>
                <a:ea typeface="ＭＳ Ｐゴシック" charset="-128"/>
                <a:cs typeface="+mn-cs"/>
              </a:rPr>
              <a:t>LSMP 421 Syllabus</a:t>
            </a:r>
            <a:r>
              <a:rPr lang="en-US" sz="2000" spc="200" noProof="0" dirty="0">
                <a:solidFill>
                  <a:sysClr val="window" lastClr="FFFFFF"/>
                </a:solidFill>
                <a:latin typeface="Arial"/>
                <a:ea typeface="ＭＳ Ｐゴシック" charset="-128"/>
              </a:rPr>
              <a:t>:  Spring 2022</a:t>
            </a:r>
            <a:endParaRPr kumimoji="0" lang="en-US" sz="2000" b="0" i="0" u="none" strike="noStrike" kern="1200" cap="none" spc="200" normalizeH="0" baseline="0" noProof="0" dirty="0">
              <a:ln>
                <a:noFill/>
              </a:ln>
              <a:solidFill>
                <a:sysClr val="window" lastClr="FFFFFF"/>
              </a:solidFill>
              <a:effectLst/>
              <a:uLnTx/>
              <a:uFillTx/>
              <a:latin typeface="Arial"/>
              <a:ea typeface="ＭＳ Ｐゴシック" charset="-128"/>
              <a:cs typeface="+mn-cs"/>
            </a:endParaRPr>
          </a:p>
        </p:txBody>
      </p:sp>
      <p:sp>
        <p:nvSpPr>
          <p:cNvPr id="7" name="Subtitle 2"/>
          <p:cNvSpPr txBox="1">
            <a:spLocks/>
          </p:cNvSpPr>
          <p:nvPr/>
        </p:nvSpPr>
        <p:spPr bwMode="auto">
          <a:xfrm>
            <a:off x="9526" y="1524000"/>
            <a:ext cx="9144000" cy="1143000"/>
          </a:xfrm>
          <a:prstGeom prst="rect">
            <a:avLst/>
          </a:prstGeom>
          <a:noFill/>
          <a:ln w="9525">
            <a:noFill/>
            <a:miter lim="800000"/>
            <a:headEnd/>
            <a:tailEnd/>
          </a:ln>
        </p:spPr>
        <p:txBody>
          <a:bodyPr wrap="none" lIns="0" tIns="177800" rIns="0" bIns="0"/>
          <a:lstStyle/>
          <a:p>
            <a:pPr algn="ctr">
              <a:lnSpc>
                <a:spcPts val="2400"/>
              </a:lnSpc>
              <a:buFont typeface="Arial" charset="0"/>
              <a:buNone/>
            </a:pPr>
            <a:r>
              <a:rPr lang="en-US" sz="2000" dirty="0">
                <a:solidFill>
                  <a:schemeClr val="tx2"/>
                </a:solidFill>
              </a:rPr>
              <a:t>Steven Nichtberger, MD</a:t>
            </a:r>
          </a:p>
          <a:p>
            <a:pPr algn="ctr">
              <a:lnSpc>
                <a:spcPts val="2400"/>
              </a:lnSpc>
              <a:buFont typeface="Arial" charset="0"/>
              <a:buNone/>
            </a:pPr>
            <a:r>
              <a:rPr lang="en-US" sz="2000" dirty="0">
                <a:solidFill>
                  <a:schemeClr val="tx2"/>
                </a:solidFill>
              </a:rPr>
              <a:t>Senior Fellow, Life Sciences &amp; Management Program</a:t>
            </a:r>
          </a:p>
          <a:p>
            <a:pPr algn="ctr">
              <a:lnSpc>
                <a:spcPts val="2400"/>
              </a:lnSpc>
              <a:buFont typeface="Arial" charset="0"/>
              <a:buNone/>
            </a:pPr>
            <a:r>
              <a:rPr lang="en-US" sz="2000" dirty="0">
                <a:solidFill>
                  <a:schemeClr val="tx2"/>
                </a:solidFill>
              </a:rPr>
              <a:t>Adjunct Professor, Department of Healthcare Management</a:t>
            </a:r>
          </a:p>
        </p:txBody>
      </p:sp>
      <p:pic>
        <p:nvPicPr>
          <p:cNvPr id="2" name="Picture 3"/>
          <p:cNvPicPr>
            <a:picLocks noChangeAspect="1" noChangeArrowheads="1"/>
          </p:cNvPicPr>
          <p:nvPr/>
        </p:nvPicPr>
        <p:blipFill>
          <a:blip r:embed="rId2" cstate="print"/>
          <a:srcRect/>
          <a:stretch>
            <a:fillRect/>
          </a:stretch>
        </p:blipFill>
        <p:spPr bwMode="auto">
          <a:xfrm>
            <a:off x="0" y="3200400"/>
            <a:ext cx="9153526" cy="819150"/>
          </a:xfrm>
          <a:prstGeom prst="rect">
            <a:avLst/>
          </a:prstGeom>
          <a:noFill/>
          <a:ln w="9525">
            <a:noFill/>
            <a:miter lim="800000"/>
            <a:headEnd/>
            <a:tailEnd/>
          </a:ln>
        </p:spPr>
      </p:pic>
      <p:pic>
        <p:nvPicPr>
          <p:cNvPr id="9" name="Picture 8"/>
          <p:cNvPicPr>
            <a:picLocks noChangeAspect="1"/>
          </p:cNvPicPr>
          <p:nvPr/>
        </p:nvPicPr>
        <p:blipFill>
          <a:blip r:embed="rId3"/>
          <a:stretch>
            <a:fillRect/>
          </a:stretch>
        </p:blipFill>
        <p:spPr>
          <a:xfrm>
            <a:off x="1631950" y="5410200"/>
            <a:ext cx="5880100" cy="6477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Course Overview</a:t>
            </a:r>
          </a:p>
        </p:txBody>
      </p:sp>
      <p:sp>
        <p:nvSpPr>
          <p:cNvPr id="11267" name="Content Placeholder 12"/>
          <p:cNvSpPr>
            <a:spLocks noGrp="1"/>
          </p:cNvSpPr>
          <p:nvPr>
            <p:ph idx="1"/>
          </p:nvPr>
        </p:nvSpPr>
        <p:spPr>
          <a:xfrm>
            <a:off x="0" y="350383"/>
            <a:ext cx="9144000" cy="6553200"/>
          </a:xfrm>
        </p:spPr>
        <p:txBody>
          <a:bodyPr/>
          <a:lstStyle/>
          <a:p>
            <a:pPr>
              <a:spcBef>
                <a:spcPct val="0"/>
              </a:spcBef>
              <a:spcAft>
                <a:spcPct val="0"/>
              </a:spcAft>
            </a:pPr>
            <a:r>
              <a:rPr lang="en-US" sz="1800" b="1" dirty="0">
                <a:solidFill>
                  <a:srgbClr val="1F497D"/>
                </a:solidFill>
                <a:ea typeface="Helvetica" charset="0"/>
              </a:rPr>
              <a:t>February (in person)</a:t>
            </a:r>
            <a:endParaRPr lang="en-US" sz="1800" b="1" dirty="0">
              <a:solidFill>
                <a:schemeClr val="tx2"/>
              </a:solidFill>
              <a:ea typeface="Helvetica" charset="0"/>
            </a:endParaRPr>
          </a:p>
          <a:p>
            <a:pPr lvl="2">
              <a:spcBef>
                <a:spcPct val="0"/>
              </a:spcBef>
              <a:spcAft>
                <a:spcPct val="0"/>
              </a:spcAft>
            </a:pPr>
            <a:endParaRPr lang="en-US" sz="14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4 – </a:t>
            </a:r>
            <a:r>
              <a:rPr lang="en-US" sz="1800" b="1" dirty="0">
                <a:solidFill>
                  <a:schemeClr val="tx2"/>
                </a:solidFill>
                <a:ea typeface="Helvetica" charset="0"/>
              </a:rPr>
              <a:t>Phil Ross, MD, Vice Chairman Healthcare Banking, JP Morgan</a:t>
            </a:r>
          </a:p>
          <a:p>
            <a:pPr lvl="2">
              <a:spcBef>
                <a:spcPct val="0"/>
              </a:spcBef>
              <a:spcAft>
                <a:spcPct val="0"/>
              </a:spcAft>
            </a:pPr>
            <a:r>
              <a:rPr lang="en-US" sz="1400" b="1" dirty="0">
                <a:solidFill>
                  <a:srgbClr val="1F497D"/>
                </a:solidFill>
                <a:ea typeface="Helvetica" charset="0"/>
              </a:rPr>
              <a:t>Biotech IPOs; What needs to be true to succeed?  Trends and expectations</a:t>
            </a:r>
            <a:endParaRPr lang="en-US" sz="1400" b="1" dirty="0">
              <a:solidFill>
                <a:schemeClr val="tx2"/>
              </a:solidFill>
              <a:ea typeface="Helvetica" charset="0"/>
            </a:endParaRPr>
          </a:p>
          <a:p>
            <a:pPr marL="457200" lvl="1" indent="0">
              <a:spcBef>
                <a:spcPct val="0"/>
              </a:spcBef>
              <a:spcAft>
                <a:spcPct val="0"/>
              </a:spcAft>
              <a:buNone/>
            </a:pPr>
            <a:endParaRPr lang="en-US" sz="18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9 </a:t>
            </a:r>
            <a:r>
              <a:rPr lang="en-US" sz="1800" b="1" baseline="30000" dirty="0">
                <a:solidFill>
                  <a:srgbClr val="1F497D"/>
                </a:solidFill>
                <a:ea typeface="Helvetica" charset="0"/>
              </a:rPr>
              <a:t>–</a:t>
            </a:r>
            <a:r>
              <a:rPr lang="en-US" sz="1800" b="1" dirty="0">
                <a:solidFill>
                  <a:srgbClr val="1F497D"/>
                </a:solidFill>
                <a:ea typeface="Helvetica" charset="0"/>
              </a:rPr>
              <a:t> Assignment Due:  2-page summary before 5pm</a:t>
            </a:r>
          </a:p>
          <a:p>
            <a:pPr lvl="2">
              <a:spcBef>
                <a:spcPct val="0"/>
              </a:spcBef>
              <a:spcAft>
                <a:spcPct val="0"/>
              </a:spcAft>
            </a:pPr>
            <a:r>
              <a:rPr lang="en-US" sz="1400" b="1" dirty="0">
                <a:solidFill>
                  <a:srgbClr val="1F497D"/>
                </a:solidFill>
                <a:ea typeface="Helvetica" charset="0"/>
              </a:rPr>
              <a:t>Technology, unmet need, clinical / regulatory </a:t>
            </a:r>
            <a:r>
              <a:rPr lang="en-US" sz="1400" b="1" u="sng" dirty="0">
                <a:solidFill>
                  <a:srgbClr val="1F497D"/>
                </a:solidFill>
                <a:ea typeface="Helvetica" charset="0"/>
              </a:rPr>
              <a:t>plans</a:t>
            </a:r>
            <a:r>
              <a:rPr lang="en-US" sz="1400" b="1" dirty="0">
                <a:solidFill>
                  <a:srgbClr val="1F497D"/>
                </a:solidFill>
                <a:ea typeface="Helvetica" charset="0"/>
              </a:rPr>
              <a:t>, marketing choices; </a:t>
            </a:r>
            <a:r>
              <a:rPr lang="en-US" sz="1400" b="1" u="sng" dirty="0">
                <a:solidFill>
                  <a:srgbClr val="1F497D"/>
                </a:solidFill>
                <a:ea typeface="Helvetica" charset="0"/>
              </a:rPr>
              <a:t>P&amp;L</a:t>
            </a:r>
          </a:p>
          <a:p>
            <a:pPr lvl="2">
              <a:spcBef>
                <a:spcPct val="0"/>
              </a:spcBef>
              <a:spcAft>
                <a:spcPct val="0"/>
              </a:spcAft>
            </a:pPr>
            <a:r>
              <a:rPr lang="en-US" sz="1400" b="1" dirty="0">
                <a:solidFill>
                  <a:srgbClr val="1F497D"/>
                </a:solidFill>
                <a:ea typeface="Helvetica" charset="0"/>
              </a:rPr>
              <a:t>Detailed review of development plans, budgets, and revenue forecasts</a:t>
            </a:r>
          </a:p>
          <a:p>
            <a:pPr lvl="2">
              <a:spcBef>
                <a:spcPct val="0"/>
              </a:spcBef>
              <a:spcAft>
                <a:spcPct val="0"/>
              </a:spcAft>
            </a:pPr>
            <a:r>
              <a:rPr lang="en-US" sz="1400" b="1" dirty="0">
                <a:solidFill>
                  <a:srgbClr val="1F497D"/>
                </a:solidFill>
                <a:ea typeface="Helvetica" charset="0"/>
              </a:rPr>
              <a:t>Meetings will be scheduled to review with each team</a:t>
            </a:r>
          </a:p>
          <a:p>
            <a:pPr>
              <a:spcBef>
                <a:spcPct val="0"/>
              </a:spcBef>
              <a:spcAft>
                <a:spcPct val="0"/>
              </a:spcAft>
            </a:pPr>
            <a:endParaRPr lang="en-US" sz="1400" b="1" dirty="0">
              <a:solidFill>
                <a:srgbClr val="1F497D"/>
              </a:solidFill>
              <a:ea typeface="Helvetica" charset="0"/>
            </a:endParaRPr>
          </a:p>
          <a:p>
            <a:pPr lvl="1">
              <a:spcBef>
                <a:spcPct val="0"/>
              </a:spcBef>
              <a:spcAft>
                <a:spcPct val="0"/>
              </a:spcAft>
            </a:pPr>
            <a:r>
              <a:rPr lang="en-US" sz="1800" b="1" dirty="0">
                <a:solidFill>
                  <a:schemeClr val="tx2"/>
                </a:solidFill>
                <a:ea typeface="Helvetica" charset="0"/>
              </a:rPr>
              <a:t>11 – Cross-fertilization team meetings and debriefings</a:t>
            </a:r>
          </a:p>
          <a:p>
            <a:pPr lvl="1">
              <a:spcBef>
                <a:spcPct val="0"/>
              </a:spcBef>
              <a:spcAft>
                <a:spcPct val="0"/>
              </a:spcAft>
            </a:pPr>
            <a:endParaRPr lang="en-US" sz="1800" b="1" dirty="0">
              <a:solidFill>
                <a:schemeClr val="tx2"/>
              </a:solidFill>
              <a:ea typeface="Helvetica" charset="0"/>
            </a:endParaRPr>
          </a:p>
          <a:p>
            <a:pPr lvl="1">
              <a:spcBef>
                <a:spcPct val="0"/>
              </a:spcBef>
              <a:spcAft>
                <a:spcPct val="0"/>
              </a:spcAft>
            </a:pPr>
            <a:r>
              <a:rPr lang="en-US" sz="1800" b="1" dirty="0">
                <a:solidFill>
                  <a:schemeClr val="tx2"/>
                </a:solidFill>
                <a:ea typeface="Helvetica" charset="0"/>
              </a:rPr>
              <a:t>18 -  Adam Koppel, MD PhD, Managing Partner, Bain Life Sciences</a:t>
            </a:r>
          </a:p>
          <a:p>
            <a:pPr marL="457200" lvl="1" indent="0">
              <a:spcBef>
                <a:spcPct val="0"/>
              </a:spcBef>
              <a:spcAft>
                <a:spcPct val="0"/>
              </a:spcAft>
              <a:buNone/>
            </a:pPr>
            <a:r>
              <a:rPr lang="en-US" sz="1800" b="1" dirty="0">
                <a:solidFill>
                  <a:schemeClr val="tx2"/>
                </a:solidFill>
                <a:ea typeface="Helvetica" charset="0"/>
              </a:rPr>
              <a:t>	  -  Rick </a:t>
            </a:r>
            <a:r>
              <a:rPr lang="en-US" sz="1800" b="1" dirty="0" err="1">
                <a:solidFill>
                  <a:schemeClr val="tx2"/>
                </a:solidFill>
                <a:ea typeface="Helvetica" charset="0"/>
              </a:rPr>
              <a:t>Solit</a:t>
            </a:r>
            <a:r>
              <a:rPr lang="en-US" sz="1800" b="1" dirty="0">
                <a:solidFill>
                  <a:schemeClr val="tx2"/>
                </a:solidFill>
                <a:ea typeface="Helvetica" charset="0"/>
              </a:rPr>
              <a:t>, MD, Partner, Adage Capital</a:t>
            </a:r>
            <a:endParaRPr lang="en-US" sz="1100" b="1" dirty="0">
              <a:solidFill>
                <a:schemeClr val="tx2"/>
              </a:solidFill>
              <a:ea typeface="Helvetica" charset="0"/>
            </a:endParaRPr>
          </a:p>
          <a:p>
            <a:pPr lvl="2">
              <a:spcBef>
                <a:spcPct val="0"/>
              </a:spcBef>
              <a:spcAft>
                <a:spcPct val="0"/>
              </a:spcAft>
            </a:pPr>
            <a:r>
              <a:rPr lang="en-US" sz="1400" b="1" dirty="0">
                <a:solidFill>
                  <a:srgbClr val="1F497D"/>
                </a:solidFill>
                <a:ea typeface="Helvetica" charset="0"/>
              </a:rPr>
              <a:t>Public investor’s perspective on early-stage biotech companies</a:t>
            </a:r>
          </a:p>
          <a:p>
            <a:pPr lvl="2">
              <a:spcBef>
                <a:spcPct val="0"/>
              </a:spcBef>
              <a:spcAft>
                <a:spcPct val="0"/>
              </a:spcAft>
            </a:pPr>
            <a:r>
              <a:rPr lang="en-US" sz="1400" b="1" dirty="0">
                <a:solidFill>
                  <a:srgbClr val="1F497D"/>
                </a:solidFill>
                <a:ea typeface="Helvetica" charset="0"/>
              </a:rPr>
              <a:t>Approach to valuation of a public healthcare company</a:t>
            </a:r>
          </a:p>
          <a:p>
            <a:pPr lvl="2">
              <a:spcBef>
                <a:spcPct val="0"/>
              </a:spcBef>
              <a:spcAft>
                <a:spcPct val="0"/>
              </a:spcAft>
            </a:pPr>
            <a:endParaRPr lang="en-US" sz="14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25 -  Team Presentations</a:t>
            </a:r>
          </a:p>
          <a:p>
            <a:pPr lvl="2">
              <a:spcBef>
                <a:spcPct val="0"/>
              </a:spcBef>
              <a:spcAft>
                <a:spcPct val="0"/>
              </a:spcAft>
            </a:pPr>
            <a:r>
              <a:rPr lang="en-US" sz="1400" b="1" dirty="0">
                <a:solidFill>
                  <a:srgbClr val="1F497D"/>
                </a:solidFill>
                <a:ea typeface="Helvetica" charset="0"/>
              </a:rPr>
              <a:t>Full presentation including detailed development/operating plans &amp; financials</a:t>
            </a:r>
          </a:p>
          <a:p>
            <a:pPr lvl="3">
              <a:spcBef>
                <a:spcPct val="0"/>
              </a:spcBef>
              <a:spcAft>
                <a:spcPct val="0"/>
              </a:spcAft>
            </a:pPr>
            <a:r>
              <a:rPr lang="en-US" sz="1400" b="1" dirty="0">
                <a:solidFill>
                  <a:srgbClr val="1F497D"/>
                </a:solidFill>
                <a:ea typeface="Helvetica" charset="0"/>
              </a:rPr>
              <a:t>Not yet including financing strategy or potential exits</a:t>
            </a:r>
          </a:p>
          <a:p>
            <a:pPr lvl="2">
              <a:spcBef>
                <a:spcPct val="0"/>
              </a:spcBef>
              <a:spcAft>
                <a:spcPct val="0"/>
              </a:spcAft>
            </a:pPr>
            <a:r>
              <a:rPr lang="en-US" sz="1400" b="1" dirty="0">
                <a:solidFill>
                  <a:srgbClr val="1F497D"/>
                </a:solidFill>
                <a:ea typeface="Helvetica" charset="0"/>
              </a:rPr>
              <a:t>25 minutes each followed by 15 minutes each Q&amp;A</a:t>
            </a:r>
          </a:p>
          <a:p>
            <a:pPr lvl="2">
              <a:spcBef>
                <a:spcPct val="0"/>
              </a:spcBef>
              <a:spcAft>
                <a:spcPct val="0"/>
              </a:spcAft>
            </a:pPr>
            <a:r>
              <a:rPr lang="en-US" sz="1400" b="1" dirty="0">
                <a:solidFill>
                  <a:srgbClr val="1F497D"/>
                </a:solidFill>
                <a:ea typeface="Helvetica" charset="0"/>
              </a:rPr>
              <a:t>Final PPT presentations due February 23</a:t>
            </a:r>
            <a:r>
              <a:rPr lang="en-US" sz="1400" b="1" baseline="30000" dirty="0">
                <a:solidFill>
                  <a:srgbClr val="1F497D"/>
                </a:solidFill>
                <a:ea typeface="Helvetica" charset="0"/>
              </a:rPr>
              <a:t>rd</a:t>
            </a:r>
            <a:r>
              <a:rPr lang="en-US" sz="1400" b="1" dirty="0">
                <a:solidFill>
                  <a:srgbClr val="1F497D"/>
                </a:solidFill>
                <a:ea typeface="Helvetica" charset="0"/>
              </a:rPr>
              <a:t> 5pm with copies to Joan, team, TA’s</a:t>
            </a: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154793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7">
                                            <p:txEl>
                                              <p:pRg st="10" end="1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267">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13" end="1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7">
                                            <p:txEl>
                                              <p:pRg st="14" end="1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15" end="1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67">
                                            <p:txEl>
                                              <p:pRg st="17" end="1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267">
                                            <p:txEl>
                                              <p:pRg st="18" end="1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67">
                                            <p:txEl>
                                              <p:pRg st="19" end="1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7">
                                            <p:txEl>
                                              <p:pRg st="20" end="2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267">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Course Overview</a:t>
            </a:r>
          </a:p>
        </p:txBody>
      </p:sp>
      <p:sp>
        <p:nvSpPr>
          <p:cNvPr id="11267" name="Content Placeholder 12"/>
          <p:cNvSpPr>
            <a:spLocks noGrp="1"/>
          </p:cNvSpPr>
          <p:nvPr>
            <p:ph idx="1"/>
          </p:nvPr>
        </p:nvSpPr>
        <p:spPr>
          <a:xfrm>
            <a:off x="0" y="646339"/>
            <a:ext cx="9144000" cy="5562600"/>
          </a:xfrm>
        </p:spPr>
        <p:txBody>
          <a:bodyPr/>
          <a:lstStyle/>
          <a:p>
            <a:pPr>
              <a:spcBef>
                <a:spcPct val="0"/>
              </a:spcBef>
              <a:spcAft>
                <a:spcPct val="0"/>
              </a:spcAft>
            </a:pPr>
            <a:r>
              <a:rPr lang="en-US" sz="1800" b="1" dirty="0">
                <a:solidFill>
                  <a:srgbClr val="1F497D"/>
                </a:solidFill>
                <a:ea typeface="Helvetica" charset="0"/>
              </a:rPr>
              <a:t>March (in person)</a:t>
            </a:r>
          </a:p>
          <a:p>
            <a:pPr lvl="2">
              <a:spcBef>
                <a:spcPct val="0"/>
              </a:spcBef>
              <a:spcAft>
                <a:spcPct val="0"/>
              </a:spcAft>
            </a:pPr>
            <a:endParaRPr lang="en-US" sz="1400" b="1" dirty="0">
              <a:solidFill>
                <a:schemeClr val="tx2"/>
              </a:solidFill>
              <a:ea typeface="Helvetica" charset="0"/>
            </a:endParaRPr>
          </a:p>
          <a:p>
            <a:pPr lvl="1">
              <a:spcBef>
                <a:spcPct val="0"/>
              </a:spcBef>
              <a:spcAft>
                <a:spcPct val="0"/>
              </a:spcAft>
            </a:pPr>
            <a:endParaRPr lang="en-US" sz="18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4 – </a:t>
            </a:r>
            <a:r>
              <a:rPr lang="en-US" sz="1800" b="1" dirty="0">
                <a:solidFill>
                  <a:schemeClr val="tx2"/>
                </a:solidFill>
                <a:ea typeface="Helvetica" charset="0"/>
              </a:rPr>
              <a:t>mRNA and COVID-19 vaccines – academic – biotech partnership</a:t>
            </a:r>
          </a:p>
          <a:p>
            <a:pPr lvl="2">
              <a:spcBef>
                <a:spcPct val="0"/>
              </a:spcBef>
              <a:spcAft>
                <a:spcPct val="0"/>
              </a:spcAft>
            </a:pPr>
            <a:r>
              <a:rPr lang="en-US" sz="1400" b="1" dirty="0">
                <a:solidFill>
                  <a:schemeClr val="tx2"/>
                </a:solidFill>
                <a:ea typeface="Helvetica" charset="0"/>
              </a:rPr>
              <a:t>Drew Weissman, MD, PhD – Prof Medicine Penn / co-inventor mRNA LNP vaccine</a:t>
            </a:r>
          </a:p>
          <a:p>
            <a:pPr lvl="2">
              <a:spcBef>
                <a:spcPct val="0"/>
              </a:spcBef>
              <a:spcAft>
                <a:spcPct val="0"/>
              </a:spcAft>
            </a:pPr>
            <a:r>
              <a:rPr lang="en-US" sz="1400" b="1" dirty="0">
                <a:solidFill>
                  <a:schemeClr val="tx2"/>
                </a:solidFill>
                <a:ea typeface="Helvetica" charset="0"/>
              </a:rPr>
              <a:t>Tal </a:t>
            </a:r>
            <a:r>
              <a:rPr lang="en-US" sz="1400" b="1" dirty="0" err="1">
                <a:solidFill>
                  <a:schemeClr val="tx2"/>
                </a:solidFill>
                <a:ea typeface="Helvetica" charset="0"/>
              </a:rPr>
              <a:t>Zaks</a:t>
            </a:r>
            <a:r>
              <a:rPr lang="en-US" sz="1400" b="1" dirty="0">
                <a:solidFill>
                  <a:schemeClr val="tx2"/>
                </a:solidFill>
                <a:ea typeface="Helvetica" charset="0"/>
              </a:rPr>
              <a:t>, MD – Chief Medical Officer, </a:t>
            </a:r>
            <a:r>
              <a:rPr lang="en-US" sz="1400" b="1" dirty="0" err="1">
                <a:solidFill>
                  <a:schemeClr val="tx2"/>
                </a:solidFill>
                <a:ea typeface="Helvetica" charset="0"/>
              </a:rPr>
              <a:t>Moderna</a:t>
            </a:r>
            <a:r>
              <a:rPr lang="en-US" sz="1400" b="1" dirty="0">
                <a:solidFill>
                  <a:schemeClr val="tx2"/>
                </a:solidFill>
                <a:ea typeface="Helvetica" charset="0"/>
              </a:rPr>
              <a:t> - retired</a:t>
            </a:r>
          </a:p>
          <a:p>
            <a:pPr lvl="1">
              <a:spcBef>
                <a:spcPct val="0"/>
              </a:spcBef>
              <a:spcAft>
                <a:spcPct val="0"/>
              </a:spcAft>
            </a:pPr>
            <a:endParaRPr lang="en-US" sz="18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11 – No class - Spring Break</a:t>
            </a:r>
            <a:endParaRPr lang="en-US" sz="1400" b="1" dirty="0">
              <a:solidFill>
                <a:srgbClr val="1F497D"/>
              </a:solidFill>
              <a:ea typeface="Helvetica" charset="0"/>
            </a:endParaRPr>
          </a:p>
          <a:p>
            <a:pPr lvl="1">
              <a:spcBef>
                <a:spcPct val="0"/>
              </a:spcBef>
              <a:spcAft>
                <a:spcPct val="0"/>
              </a:spcAft>
            </a:pPr>
            <a:endParaRPr lang="en-US" sz="1800" b="1" dirty="0">
              <a:solidFill>
                <a:srgbClr val="1F497D"/>
              </a:solidFill>
              <a:ea typeface="Helvetica" charset="0"/>
            </a:endParaRPr>
          </a:p>
          <a:p>
            <a:pPr lvl="1">
              <a:spcBef>
                <a:spcPct val="0"/>
              </a:spcBef>
              <a:spcAft>
                <a:spcPct val="0"/>
              </a:spcAft>
            </a:pPr>
            <a:r>
              <a:rPr lang="en-US" sz="1800" b="1" dirty="0">
                <a:solidFill>
                  <a:schemeClr val="tx2"/>
                </a:solidFill>
                <a:ea typeface="Helvetica" charset="0"/>
              </a:rPr>
              <a:t>18</a:t>
            </a:r>
            <a:r>
              <a:rPr lang="en-US" sz="1400" b="1" dirty="0">
                <a:solidFill>
                  <a:srgbClr val="1F497D"/>
                </a:solidFill>
                <a:ea typeface="Helvetica" charset="0"/>
              </a:rPr>
              <a:t> </a:t>
            </a:r>
            <a:r>
              <a:rPr lang="en-US" sz="1800" b="1" dirty="0">
                <a:solidFill>
                  <a:schemeClr val="tx2"/>
                </a:solidFill>
                <a:ea typeface="Helvetica" charset="0"/>
              </a:rPr>
              <a:t>- Henry </a:t>
            </a:r>
            <a:r>
              <a:rPr lang="en-US" sz="1800" b="1" dirty="0" err="1">
                <a:solidFill>
                  <a:schemeClr val="tx2"/>
                </a:solidFill>
                <a:ea typeface="Helvetica" charset="0"/>
              </a:rPr>
              <a:t>Gosebruch</a:t>
            </a:r>
            <a:r>
              <a:rPr lang="en-US" sz="1800" b="1" dirty="0">
                <a:solidFill>
                  <a:schemeClr val="tx2"/>
                </a:solidFill>
                <a:ea typeface="Helvetica" charset="0"/>
              </a:rPr>
              <a:t>, Chief Strategy Officer, AbbVie</a:t>
            </a:r>
          </a:p>
          <a:p>
            <a:pPr marL="971550" lvl="2" indent="0">
              <a:spcBef>
                <a:spcPct val="0"/>
              </a:spcBef>
              <a:spcAft>
                <a:spcPct val="0"/>
              </a:spcAft>
              <a:buNone/>
            </a:pPr>
            <a:r>
              <a:rPr lang="en-US" sz="1800" b="1" dirty="0">
                <a:solidFill>
                  <a:schemeClr val="tx2"/>
                </a:solidFill>
                <a:ea typeface="Helvetica" charset="0"/>
              </a:rPr>
              <a:t>   Rachel </a:t>
            </a:r>
            <a:r>
              <a:rPr lang="en-US" sz="1800" b="1" dirty="0" err="1">
                <a:solidFill>
                  <a:schemeClr val="tx2"/>
                </a:solidFill>
                <a:ea typeface="Helvetica" charset="0"/>
              </a:rPr>
              <a:t>Zolot</a:t>
            </a:r>
            <a:r>
              <a:rPr lang="en-US" sz="1800" b="1" dirty="0">
                <a:solidFill>
                  <a:schemeClr val="tx2"/>
                </a:solidFill>
                <a:ea typeface="Helvetica" charset="0"/>
              </a:rPr>
              <a:t> Schwartz, VP Business Development, </a:t>
            </a:r>
            <a:r>
              <a:rPr lang="en-US" sz="1800" b="1" dirty="0" err="1">
                <a:solidFill>
                  <a:schemeClr val="tx2"/>
                </a:solidFill>
                <a:ea typeface="Helvetica" charset="0"/>
              </a:rPr>
              <a:t>Volastra</a:t>
            </a:r>
            <a:endParaRPr lang="en-US" sz="1800" b="1" dirty="0">
              <a:solidFill>
                <a:schemeClr val="tx2"/>
              </a:solidFill>
              <a:ea typeface="Helvetica" charset="0"/>
            </a:endParaRPr>
          </a:p>
          <a:p>
            <a:pPr lvl="2">
              <a:spcBef>
                <a:spcPct val="0"/>
              </a:spcBef>
              <a:spcAft>
                <a:spcPct val="0"/>
              </a:spcAft>
            </a:pPr>
            <a:r>
              <a:rPr lang="en-US" sz="1400" b="1" dirty="0">
                <a:solidFill>
                  <a:schemeClr val="tx2"/>
                </a:solidFill>
                <a:ea typeface="Helvetica" charset="0"/>
              </a:rPr>
              <a:t>Strategic partner perspectives from pharma and biotech</a:t>
            </a:r>
          </a:p>
          <a:p>
            <a:pPr marL="971550" lvl="2" indent="0">
              <a:spcBef>
                <a:spcPct val="0"/>
              </a:spcBef>
              <a:spcAft>
                <a:spcPct val="0"/>
              </a:spcAft>
              <a:buNone/>
            </a:pPr>
            <a:endParaRPr lang="en-US" b="1" dirty="0">
              <a:solidFill>
                <a:schemeClr val="tx2"/>
              </a:solidFill>
              <a:ea typeface="Helvetica" charset="0"/>
            </a:endParaRPr>
          </a:p>
          <a:p>
            <a:pPr lvl="1">
              <a:spcBef>
                <a:spcPct val="0"/>
              </a:spcBef>
              <a:spcAft>
                <a:spcPct val="0"/>
              </a:spcAft>
            </a:pPr>
            <a:r>
              <a:rPr lang="en-US" sz="1800" b="1" dirty="0">
                <a:solidFill>
                  <a:schemeClr val="tx2"/>
                </a:solidFill>
                <a:ea typeface="Helvetica" charset="0"/>
              </a:rPr>
              <a:t>25 – </a:t>
            </a:r>
            <a:r>
              <a:rPr lang="en-US" sz="1800" b="1" dirty="0">
                <a:solidFill>
                  <a:srgbClr val="1F497D"/>
                </a:solidFill>
                <a:ea typeface="Helvetica" charset="0"/>
              </a:rPr>
              <a:t>Roy Vagelos MD, PhD</a:t>
            </a:r>
          </a:p>
          <a:p>
            <a:pPr lvl="2">
              <a:spcBef>
                <a:spcPct val="0"/>
              </a:spcBef>
              <a:spcAft>
                <a:spcPct val="0"/>
              </a:spcAft>
            </a:pPr>
            <a:r>
              <a:rPr lang="en-US" sz="1400" b="1" dirty="0">
                <a:solidFill>
                  <a:srgbClr val="1F497D"/>
                </a:solidFill>
                <a:ea typeface="Helvetica" charset="0"/>
              </a:rPr>
              <a:t>Autobiographical video with live Q&amp;A</a:t>
            </a:r>
          </a:p>
          <a:p>
            <a:pPr lvl="2">
              <a:spcBef>
                <a:spcPct val="0"/>
              </a:spcBef>
              <a:spcAft>
                <a:spcPct val="0"/>
              </a:spcAft>
            </a:pPr>
            <a:endParaRPr lang="en-US" sz="14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29 – 1:1 meetings with Professor</a:t>
            </a:r>
          </a:p>
          <a:p>
            <a:pPr lvl="2">
              <a:spcBef>
                <a:spcPct val="0"/>
              </a:spcBef>
              <a:spcAft>
                <a:spcPct val="0"/>
              </a:spcAft>
            </a:pPr>
            <a:r>
              <a:rPr lang="en-US" sz="1400" b="1" dirty="0">
                <a:solidFill>
                  <a:schemeClr val="accent2"/>
                </a:solidFill>
                <a:ea typeface="Helvetica" charset="0"/>
              </a:rPr>
              <a:t>TA’s schedule 1:1’s week of March 21</a:t>
            </a:r>
            <a:r>
              <a:rPr lang="en-US" sz="1400" b="1" baseline="30000" dirty="0">
                <a:solidFill>
                  <a:schemeClr val="accent2"/>
                </a:solidFill>
                <a:ea typeface="Helvetica" charset="0"/>
              </a:rPr>
              <a:t>st</a:t>
            </a:r>
            <a:r>
              <a:rPr lang="en-US" sz="1400" b="1" dirty="0">
                <a:solidFill>
                  <a:schemeClr val="accent2"/>
                </a:solidFill>
                <a:ea typeface="Helvetica" charset="0"/>
              </a:rPr>
              <a:t> for each student</a:t>
            </a:r>
          </a:p>
          <a:p>
            <a:pPr marL="971550" lvl="2" indent="0">
              <a:spcBef>
                <a:spcPct val="0"/>
              </a:spcBef>
              <a:spcAft>
                <a:spcPct val="0"/>
              </a:spcAft>
              <a:buNone/>
            </a:pPr>
            <a:endParaRPr lang="en-US" sz="1400" b="1" dirty="0">
              <a:solidFill>
                <a:srgbClr val="1F497D"/>
              </a:solidFill>
              <a:ea typeface="Helvetica" charset="0"/>
            </a:endParaRPr>
          </a:p>
          <a:p>
            <a:pPr lvl="2">
              <a:spcBef>
                <a:spcPct val="0"/>
              </a:spcBef>
              <a:spcAft>
                <a:spcPct val="0"/>
              </a:spcAft>
            </a:pPr>
            <a:endParaRPr lang="en-US" sz="1800" b="1" dirty="0">
              <a:solidFill>
                <a:schemeClr val="tx2"/>
              </a:solidFill>
              <a:ea typeface="Helvetica" charset="0"/>
            </a:endParaRPr>
          </a:p>
          <a:p>
            <a:pPr lvl="2">
              <a:spcBef>
                <a:spcPct val="0"/>
              </a:spcBef>
              <a:spcAft>
                <a:spcPct val="0"/>
              </a:spcAft>
            </a:pPr>
            <a:endParaRPr lang="en-US" sz="1400" b="1" dirty="0">
              <a:solidFill>
                <a:srgbClr val="1F497D"/>
              </a:solidFill>
              <a:ea typeface="Helvetica" charset="0"/>
            </a:endParaRPr>
          </a:p>
          <a:p>
            <a:pPr marL="971550" lvl="2" indent="0">
              <a:lnSpc>
                <a:spcPct val="100000"/>
              </a:lnSpc>
              <a:spcBef>
                <a:spcPct val="0"/>
              </a:spcBef>
              <a:spcAft>
                <a:spcPct val="0"/>
              </a:spcAft>
              <a:buNone/>
            </a:pPr>
            <a:r>
              <a:rPr lang="en-US" sz="2000" b="1" dirty="0">
                <a:solidFill>
                  <a:srgbClr val="1F497D"/>
                </a:solidFill>
                <a:ea typeface="Helvetica" charset="0"/>
              </a:rPr>
              <a:t>  </a:t>
            </a: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161458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13" end="1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14" end="1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267">
                                            <p:txEl>
                                              <p:pRg st="16" end="1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Course Overview</a:t>
            </a:r>
          </a:p>
        </p:txBody>
      </p:sp>
      <p:sp>
        <p:nvSpPr>
          <p:cNvPr id="11267" name="Content Placeholder 12"/>
          <p:cNvSpPr>
            <a:spLocks noGrp="1"/>
          </p:cNvSpPr>
          <p:nvPr>
            <p:ph idx="1"/>
          </p:nvPr>
        </p:nvSpPr>
        <p:spPr>
          <a:xfrm>
            <a:off x="0" y="304800"/>
            <a:ext cx="9144000" cy="5562600"/>
          </a:xfrm>
        </p:spPr>
        <p:txBody>
          <a:bodyPr/>
          <a:lstStyle/>
          <a:p>
            <a:pPr>
              <a:spcBef>
                <a:spcPct val="0"/>
              </a:spcBef>
              <a:spcAft>
                <a:spcPct val="0"/>
              </a:spcAft>
            </a:pPr>
            <a:r>
              <a:rPr lang="en-US" b="1" dirty="0">
                <a:solidFill>
                  <a:srgbClr val="1F497D"/>
                </a:solidFill>
                <a:ea typeface="Helvetica" charset="0"/>
              </a:rPr>
              <a:t>April</a:t>
            </a:r>
          </a:p>
          <a:p>
            <a:pPr marL="457200" lvl="1" indent="0">
              <a:spcBef>
                <a:spcPct val="0"/>
              </a:spcBef>
              <a:spcAft>
                <a:spcPct val="0"/>
              </a:spcAft>
              <a:buNone/>
            </a:pPr>
            <a:endParaRPr lang="en-US" sz="1800" b="1" dirty="0">
              <a:solidFill>
                <a:schemeClr val="tx2"/>
              </a:solidFill>
              <a:ea typeface="Helvetica" charset="0"/>
            </a:endParaRPr>
          </a:p>
          <a:p>
            <a:pPr lvl="1">
              <a:spcBef>
                <a:spcPct val="0"/>
              </a:spcBef>
              <a:spcAft>
                <a:spcPct val="0"/>
              </a:spcAft>
            </a:pPr>
            <a:r>
              <a:rPr lang="en-US" sz="1800" b="1" dirty="0">
                <a:solidFill>
                  <a:schemeClr val="tx2"/>
                </a:solidFill>
                <a:ea typeface="Helvetica" charset="0"/>
              </a:rPr>
              <a:t>1 – mRNA and COVID-19 vaccines – NIH and FDA perspectives</a:t>
            </a:r>
          </a:p>
          <a:p>
            <a:pPr lvl="2">
              <a:spcBef>
                <a:spcPct val="0"/>
              </a:spcBef>
              <a:spcAft>
                <a:spcPct val="0"/>
              </a:spcAft>
            </a:pPr>
            <a:r>
              <a:rPr lang="en-US" sz="1400" b="1" dirty="0" err="1">
                <a:solidFill>
                  <a:schemeClr val="tx2"/>
                </a:solidFill>
                <a:ea typeface="Helvetica" charset="0"/>
              </a:rPr>
              <a:t>Kizzmekia</a:t>
            </a:r>
            <a:r>
              <a:rPr lang="en-US" sz="1400" b="1" dirty="0">
                <a:solidFill>
                  <a:schemeClr val="tx2"/>
                </a:solidFill>
                <a:ea typeface="Helvetica" charset="0"/>
              </a:rPr>
              <a:t> Corbett, PhD – co-inventor </a:t>
            </a:r>
            <a:r>
              <a:rPr lang="en-US" sz="1400" b="1" dirty="0" err="1">
                <a:solidFill>
                  <a:schemeClr val="tx2"/>
                </a:solidFill>
                <a:ea typeface="Helvetica" charset="0"/>
              </a:rPr>
              <a:t>Moderna</a:t>
            </a:r>
            <a:r>
              <a:rPr lang="en-US" sz="1400" b="1" dirty="0">
                <a:solidFill>
                  <a:schemeClr val="tx2"/>
                </a:solidFill>
                <a:ea typeface="Helvetica" charset="0"/>
              </a:rPr>
              <a:t> vaccine, NIH scientist, Harvard prof</a:t>
            </a:r>
          </a:p>
          <a:p>
            <a:pPr lvl="2">
              <a:spcBef>
                <a:spcPct val="0"/>
              </a:spcBef>
              <a:spcAft>
                <a:spcPct val="0"/>
              </a:spcAft>
            </a:pPr>
            <a:r>
              <a:rPr lang="en-US" sz="1400" b="1" dirty="0">
                <a:solidFill>
                  <a:schemeClr val="tx2"/>
                </a:solidFill>
                <a:ea typeface="Helvetica" charset="0"/>
              </a:rPr>
              <a:t>Paul Offit, MD – Prof Pediatrics, CHOP / inventor rotavirus vaccine / FDA advisor</a:t>
            </a:r>
          </a:p>
          <a:p>
            <a:pPr marL="971550" lvl="2" indent="0">
              <a:spcBef>
                <a:spcPct val="0"/>
              </a:spcBef>
              <a:spcAft>
                <a:spcPct val="0"/>
              </a:spcAft>
              <a:buNone/>
            </a:pPr>
            <a:endParaRPr lang="en-US" sz="1400" b="1" dirty="0">
              <a:solidFill>
                <a:schemeClr val="tx2"/>
              </a:solidFill>
              <a:ea typeface="Helvetica" charset="0"/>
            </a:endParaRPr>
          </a:p>
          <a:p>
            <a:pPr lvl="1">
              <a:spcBef>
                <a:spcPct val="0"/>
              </a:spcBef>
              <a:spcAft>
                <a:spcPct val="0"/>
              </a:spcAft>
            </a:pPr>
            <a:r>
              <a:rPr lang="en-US" sz="1800" b="1" dirty="0">
                <a:solidFill>
                  <a:schemeClr val="tx2"/>
                </a:solidFill>
                <a:ea typeface="Helvetica" charset="0"/>
              </a:rPr>
              <a:t>8 </a:t>
            </a:r>
            <a:r>
              <a:rPr lang="mr-IN" sz="1800" b="1" dirty="0">
                <a:solidFill>
                  <a:schemeClr val="tx2"/>
                </a:solidFill>
                <a:ea typeface="Helvetica" charset="0"/>
              </a:rPr>
              <a:t>–</a:t>
            </a:r>
            <a:r>
              <a:rPr lang="en-US" sz="1800" b="1" dirty="0">
                <a:solidFill>
                  <a:schemeClr val="tx2"/>
                </a:solidFill>
                <a:ea typeface="Helvetica" charset="0"/>
              </a:rPr>
              <a:t> </a:t>
            </a:r>
            <a:r>
              <a:rPr lang="en-US" sz="1800" b="1" dirty="0">
                <a:solidFill>
                  <a:srgbClr val="1F497D"/>
                </a:solidFill>
                <a:ea typeface="Helvetica" charset="0"/>
              </a:rPr>
              <a:t>Dry run final team presentations – LSM alumni (</a:t>
            </a:r>
            <a:r>
              <a:rPr lang="en-US" sz="1800" b="1" dirty="0">
                <a:solidFill>
                  <a:schemeClr val="accent2"/>
                </a:solidFill>
                <a:ea typeface="Helvetica" charset="0"/>
              </a:rPr>
              <a:t>1:45pm to 5:45pm</a:t>
            </a:r>
            <a:r>
              <a:rPr lang="en-US" sz="1800" b="1" dirty="0">
                <a:solidFill>
                  <a:srgbClr val="1F497D"/>
                </a:solidFill>
                <a:ea typeface="Helvetica" charset="0"/>
              </a:rPr>
              <a:t>)</a:t>
            </a:r>
          </a:p>
          <a:p>
            <a:pPr lvl="2">
              <a:spcBef>
                <a:spcPct val="0"/>
              </a:spcBef>
              <a:spcAft>
                <a:spcPct val="0"/>
              </a:spcAft>
            </a:pPr>
            <a:r>
              <a:rPr lang="en-US" sz="1400" b="1" dirty="0">
                <a:solidFill>
                  <a:srgbClr val="1F497D"/>
                </a:solidFill>
                <a:ea typeface="Helvetica" charset="0"/>
              </a:rPr>
              <a:t>50 min per team – live presentation for 30 min, live Q&amp;A 20 min </a:t>
            </a:r>
          </a:p>
          <a:p>
            <a:pPr lvl="3">
              <a:spcBef>
                <a:spcPct val="0"/>
              </a:spcBef>
              <a:spcAft>
                <a:spcPct val="0"/>
              </a:spcAft>
            </a:pPr>
            <a:r>
              <a:rPr lang="en-US" sz="1400" b="1" dirty="0">
                <a:solidFill>
                  <a:srgbClr val="1F497D"/>
                </a:solidFill>
                <a:ea typeface="Helvetica" charset="0"/>
              </a:rPr>
              <a:t>30 min presentation (due on April 5</a:t>
            </a:r>
            <a:r>
              <a:rPr lang="en-US" sz="1400" b="1" baseline="30000" dirty="0">
                <a:solidFill>
                  <a:srgbClr val="1F497D"/>
                </a:solidFill>
                <a:ea typeface="Helvetica" charset="0"/>
              </a:rPr>
              <a:t>th</a:t>
            </a:r>
            <a:r>
              <a:rPr lang="en-US" sz="1400" b="1" dirty="0">
                <a:solidFill>
                  <a:srgbClr val="1F497D"/>
                </a:solidFill>
                <a:ea typeface="Helvetica" charset="0"/>
              </a:rPr>
              <a:t> at 5pm)</a:t>
            </a:r>
          </a:p>
          <a:p>
            <a:pPr lvl="3">
              <a:spcBef>
                <a:spcPct val="0"/>
              </a:spcBef>
              <a:spcAft>
                <a:spcPct val="0"/>
              </a:spcAft>
            </a:pPr>
            <a:r>
              <a:rPr lang="en-US" sz="1400" b="1" dirty="0">
                <a:solidFill>
                  <a:srgbClr val="1F497D"/>
                </a:solidFill>
                <a:ea typeface="Helvetica" charset="0"/>
              </a:rPr>
              <a:t>Siobhan will print copies for all attendees</a:t>
            </a:r>
          </a:p>
          <a:p>
            <a:pPr lvl="3">
              <a:spcBef>
                <a:spcPct val="0"/>
              </a:spcBef>
              <a:spcAft>
                <a:spcPct val="0"/>
              </a:spcAft>
            </a:pPr>
            <a:r>
              <a:rPr lang="en-US" sz="1400" b="1" dirty="0">
                <a:solidFill>
                  <a:srgbClr val="1F497D"/>
                </a:solidFill>
                <a:ea typeface="Helvetica" charset="0"/>
              </a:rPr>
              <a:t>20 min questions/discussion - LSM alumni reviewers</a:t>
            </a:r>
            <a:endParaRPr lang="en-US" b="1" dirty="0">
              <a:solidFill>
                <a:srgbClr val="1F497D"/>
              </a:solidFill>
              <a:ea typeface="Helvetica" charset="0"/>
            </a:endParaRPr>
          </a:p>
          <a:p>
            <a:pPr lvl="1">
              <a:spcBef>
                <a:spcPct val="0"/>
              </a:spcBef>
              <a:spcAft>
                <a:spcPct val="0"/>
              </a:spcAft>
            </a:pPr>
            <a:endParaRPr lang="en-US" sz="18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12 – </a:t>
            </a:r>
            <a:r>
              <a:rPr lang="en-US" sz="1800" b="1" dirty="0">
                <a:solidFill>
                  <a:schemeClr val="accent2"/>
                </a:solidFill>
                <a:ea typeface="Helvetica" charset="0"/>
              </a:rPr>
              <a:t>6pm</a:t>
            </a:r>
            <a:r>
              <a:rPr lang="en-US" sz="1800" b="1" dirty="0">
                <a:solidFill>
                  <a:srgbClr val="1F497D"/>
                </a:solidFill>
                <a:ea typeface="Helvetica" charset="0"/>
              </a:rPr>
              <a:t> Leadership and Teamwork (no class Friday 15</a:t>
            </a:r>
            <a:r>
              <a:rPr lang="en-US" sz="1800" b="1" baseline="30000" dirty="0">
                <a:solidFill>
                  <a:srgbClr val="1F497D"/>
                </a:solidFill>
                <a:ea typeface="Helvetica" charset="0"/>
              </a:rPr>
              <a:t>th</a:t>
            </a:r>
            <a:r>
              <a:rPr lang="en-US" sz="1800" b="1" dirty="0">
                <a:solidFill>
                  <a:srgbClr val="1F497D"/>
                </a:solidFill>
                <a:ea typeface="Helvetica" charset="0"/>
              </a:rPr>
              <a:t>)</a:t>
            </a:r>
          </a:p>
          <a:p>
            <a:pPr lvl="2">
              <a:spcBef>
                <a:spcPct val="0"/>
              </a:spcBef>
              <a:spcAft>
                <a:spcPct val="0"/>
              </a:spcAft>
            </a:pPr>
            <a:r>
              <a:rPr lang="en-US" b="1" dirty="0">
                <a:solidFill>
                  <a:srgbClr val="1F497D"/>
                </a:solidFill>
                <a:ea typeface="Helvetica" charset="0"/>
              </a:rPr>
              <a:t>Class debriefing</a:t>
            </a:r>
            <a:endParaRPr lang="en-US" sz="1800" b="1" dirty="0">
              <a:solidFill>
                <a:schemeClr val="tx2"/>
              </a:solidFill>
              <a:ea typeface="Helvetica" charset="0"/>
            </a:endParaRPr>
          </a:p>
          <a:p>
            <a:pPr marL="971550" lvl="2" indent="0">
              <a:spcBef>
                <a:spcPct val="0"/>
              </a:spcBef>
              <a:spcAft>
                <a:spcPct val="0"/>
              </a:spcAft>
              <a:buNone/>
            </a:pPr>
            <a:endParaRPr lang="en-US" b="1" dirty="0">
              <a:solidFill>
                <a:srgbClr val="1F497D"/>
              </a:solidFill>
              <a:ea typeface="Helvetica" charset="0"/>
            </a:endParaRPr>
          </a:p>
          <a:p>
            <a:pPr lvl="1">
              <a:spcBef>
                <a:spcPct val="0"/>
              </a:spcBef>
              <a:spcAft>
                <a:spcPct val="0"/>
              </a:spcAft>
            </a:pPr>
            <a:r>
              <a:rPr lang="en-US" b="1" dirty="0">
                <a:solidFill>
                  <a:srgbClr val="1F497D"/>
                </a:solidFill>
                <a:ea typeface="Helvetica" charset="0"/>
              </a:rPr>
              <a:t>22 – </a:t>
            </a:r>
            <a:r>
              <a:rPr lang="en-US" sz="1800" b="1" dirty="0">
                <a:solidFill>
                  <a:srgbClr val="1F497D"/>
                </a:solidFill>
                <a:ea typeface="Helvetica" charset="0"/>
              </a:rPr>
              <a:t>Final team presentations (</a:t>
            </a:r>
            <a:r>
              <a:rPr lang="en-US" sz="1800" b="1" dirty="0">
                <a:solidFill>
                  <a:schemeClr val="accent2"/>
                </a:solidFill>
                <a:ea typeface="Helvetica" charset="0"/>
              </a:rPr>
              <a:t>9am to 3pm</a:t>
            </a:r>
            <a:r>
              <a:rPr lang="en-US" sz="1800" b="1" dirty="0">
                <a:solidFill>
                  <a:srgbClr val="1F497D"/>
                </a:solidFill>
                <a:ea typeface="Helvetica" charset="0"/>
              </a:rPr>
              <a:t>)</a:t>
            </a:r>
          </a:p>
          <a:p>
            <a:pPr lvl="2">
              <a:spcBef>
                <a:spcPct val="0"/>
              </a:spcBef>
              <a:spcAft>
                <a:spcPct val="0"/>
              </a:spcAft>
            </a:pPr>
            <a:r>
              <a:rPr lang="en-US" sz="1400" b="1" dirty="0">
                <a:solidFill>
                  <a:srgbClr val="1F497D"/>
                </a:solidFill>
                <a:ea typeface="Helvetica" charset="0"/>
              </a:rPr>
              <a:t>Final PPT and all excel models due April 14th at 5pm</a:t>
            </a:r>
          </a:p>
          <a:p>
            <a:pPr lvl="2">
              <a:spcBef>
                <a:spcPct val="0"/>
              </a:spcBef>
              <a:spcAft>
                <a:spcPct val="0"/>
              </a:spcAft>
            </a:pPr>
            <a:r>
              <a:rPr lang="en-US" sz="1400" b="1" dirty="0">
                <a:solidFill>
                  <a:srgbClr val="1F497D"/>
                </a:solidFill>
                <a:ea typeface="Helvetica" charset="0"/>
              </a:rPr>
              <a:t>Final presentation video due April 18</a:t>
            </a:r>
            <a:r>
              <a:rPr lang="en-US" sz="1400" b="1" baseline="30000" dirty="0">
                <a:solidFill>
                  <a:srgbClr val="1F497D"/>
                </a:solidFill>
                <a:ea typeface="Helvetica" charset="0"/>
              </a:rPr>
              <a:t>th</a:t>
            </a:r>
            <a:r>
              <a:rPr lang="en-US" sz="1400" b="1" dirty="0">
                <a:solidFill>
                  <a:srgbClr val="1F497D"/>
                </a:solidFill>
                <a:ea typeface="Helvetica" charset="0"/>
              </a:rPr>
              <a:t> (30 min) at 5pm</a:t>
            </a:r>
          </a:p>
          <a:p>
            <a:pPr lvl="2">
              <a:spcBef>
                <a:spcPct val="0"/>
              </a:spcBef>
              <a:spcAft>
                <a:spcPct val="0"/>
              </a:spcAft>
            </a:pPr>
            <a:r>
              <a:rPr lang="en-US" sz="1400" b="1" dirty="0">
                <a:solidFill>
                  <a:srgbClr val="1F497D"/>
                </a:solidFill>
                <a:ea typeface="Helvetica" charset="0"/>
              </a:rPr>
              <a:t>LIVE 5-10 minute pitch followed by 30 min Q&amp;A </a:t>
            </a:r>
          </a:p>
          <a:p>
            <a:pPr lvl="3">
              <a:spcBef>
                <a:spcPct val="0"/>
              </a:spcBef>
              <a:spcAft>
                <a:spcPct val="0"/>
              </a:spcAft>
            </a:pPr>
            <a:r>
              <a:rPr lang="en-US" sz="1400" b="1" dirty="0">
                <a:solidFill>
                  <a:srgbClr val="1F497D"/>
                </a:solidFill>
                <a:ea typeface="Helvetica" charset="0"/>
              </a:rPr>
              <a:t>assume audience has viewed video prior to arrival</a:t>
            </a:r>
          </a:p>
          <a:p>
            <a:pPr lvl="2">
              <a:spcBef>
                <a:spcPct val="0"/>
              </a:spcBef>
              <a:spcAft>
                <a:spcPct val="0"/>
              </a:spcAft>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3668282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13" end="1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267">
                                            <p:txEl>
                                              <p:pRg st="15" end="1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16" end="1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17" end="1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18" end="1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267">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Capstone Course – LSMP 421</a:t>
            </a:r>
          </a:p>
        </p:txBody>
      </p:sp>
      <p:sp>
        <p:nvSpPr>
          <p:cNvPr id="11267" name="Content Placeholder 12"/>
          <p:cNvSpPr>
            <a:spLocks noGrp="1"/>
          </p:cNvSpPr>
          <p:nvPr>
            <p:ph idx="1"/>
          </p:nvPr>
        </p:nvSpPr>
        <p:spPr>
          <a:xfrm>
            <a:off x="0" y="228600"/>
            <a:ext cx="8926513" cy="5791200"/>
          </a:xfrm>
        </p:spPr>
        <p:txBody>
          <a:bodyPr/>
          <a:lstStyle/>
          <a:p>
            <a:pPr>
              <a:spcAft>
                <a:spcPts val="1600"/>
              </a:spcAft>
              <a:buFont typeface="Arial" charset="0"/>
              <a:buNone/>
            </a:pPr>
            <a:r>
              <a:rPr lang="en-US" b="1" dirty="0">
                <a:solidFill>
                  <a:srgbClr val="1F497D"/>
                </a:solidFill>
                <a:cs typeface="Arial" charset="0"/>
              </a:rPr>
              <a:t>Grading</a:t>
            </a:r>
          </a:p>
          <a:p>
            <a:pPr>
              <a:spcBef>
                <a:spcPct val="0"/>
              </a:spcBef>
              <a:spcAft>
                <a:spcPct val="0"/>
              </a:spcAft>
            </a:pPr>
            <a:r>
              <a:rPr lang="en-US" sz="1800" b="1" dirty="0">
                <a:solidFill>
                  <a:srgbClr val="1F497D"/>
                </a:solidFill>
                <a:ea typeface="Helvetica" charset="0"/>
              </a:rPr>
              <a:t>Team Presentations 66%</a:t>
            </a:r>
          </a:p>
          <a:p>
            <a:pPr lvl="1">
              <a:spcBef>
                <a:spcPct val="0"/>
              </a:spcBef>
              <a:spcAft>
                <a:spcPct val="0"/>
              </a:spcAft>
            </a:pPr>
            <a:r>
              <a:rPr lang="en-US" sz="1800" b="1" dirty="0">
                <a:solidFill>
                  <a:srgbClr val="1F497D"/>
                </a:solidFill>
                <a:ea typeface="Helvetica" charset="0"/>
              </a:rPr>
              <a:t>Quality of preparation and evaluation</a:t>
            </a:r>
          </a:p>
          <a:p>
            <a:pPr lvl="1">
              <a:spcBef>
                <a:spcPct val="0"/>
              </a:spcBef>
              <a:spcAft>
                <a:spcPct val="0"/>
              </a:spcAft>
            </a:pPr>
            <a:r>
              <a:rPr lang="en-US" sz="1800" b="1" dirty="0">
                <a:solidFill>
                  <a:srgbClr val="1F497D"/>
                </a:solidFill>
                <a:ea typeface="Helvetica" charset="0"/>
              </a:rPr>
              <a:t>Persuasiveness of presentation in support of strategic choices</a:t>
            </a:r>
          </a:p>
          <a:p>
            <a:pPr lvl="1">
              <a:spcBef>
                <a:spcPct val="0"/>
              </a:spcBef>
              <a:spcAft>
                <a:spcPct val="0"/>
              </a:spcAft>
            </a:pPr>
            <a:r>
              <a:rPr lang="en-US" sz="1800" b="1" dirty="0">
                <a:solidFill>
                  <a:srgbClr val="1F497D"/>
                </a:solidFill>
                <a:ea typeface="Helvetica" charset="0"/>
              </a:rPr>
              <a:t>Clarity and efficiency of presentation</a:t>
            </a:r>
          </a:p>
          <a:p>
            <a:pPr lvl="1">
              <a:spcBef>
                <a:spcPct val="0"/>
              </a:spcBef>
              <a:spcAft>
                <a:spcPct val="0"/>
              </a:spcAft>
            </a:pPr>
            <a:endParaRPr lang="en-US" sz="1800" b="1" dirty="0">
              <a:solidFill>
                <a:srgbClr val="1F497D"/>
              </a:solidFill>
              <a:ea typeface="Helvetica" charset="0"/>
            </a:endParaRPr>
          </a:p>
          <a:p>
            <a:pPr>
              <a:spcBef>
                <a:spcPct val="0"/>
              </a:spcBef>
              <a:spcAft>
                <a:spcPct val="0"/>
              </a:spcAft>
            </a:pPr>
            <a:r>
              <a:rPr lang="en-US" sz="1800" b="1" dirty="0">
                <a:solidFill>
                  <a:srgbClr val="1F497D"/>
                </a:solidFill>
                <a:ea typeface="Helvetica" charset="0"/>
              </a:rPr>
              <a:t>Individual Leadership / Teamwork Behaviors 34%</a:t>
            </a:r>
          </a:p>
          <a:p>
            <a:pPr>
              <a:spcBef>
                <a:spcPct val="0"/>
              </a:spcBef>
              <a:spcAft>
                <a:spcPct val="0"/>
              </a:spcAft>
            </a:pPr>
            <a:endParaRPr lang="en-US" sz="18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Primary questions: Does the student:</a:t>
            </a:r>
          </a:p>
          <a:p>
            <a:pPr lvl="1">
              <a:spcBef>
                <a:spcPct val="0"/>
              </a:spcBef>
              <a:spcAft>
                <a:spcPct val="0"/>
              </a:spcAft>
            </a:pPr>
            <a:endParaRPr lang="en-US" sz="2400" b="1" dirty="0">
              <a:solidFill>
                <a:srgbClr val="1F497D"/>
              </a:solidFill>
              <a:ea typeface="Helvetica" charset="0"/>
            </a:endParaRPr>
          </a:p>
          <a:p>
            <a:pPr lvl="2">
              <a:spcBef>
                <a:spcPct val="0"/>
              </a:spcBef>
              <a:spcAft>
                <a:spcPct val="0"/>
              </a:spcAft>
            </a:pPr>
            <a:r>
              <a:rPr lang="en-US" sz="1800" b="1" dirty="0">
                <a:solidFill>
                  <a:srgbClr val="1F497D"/>
                </a:solidFill>
                <a:ea typeface="Helvetica" charset="0"/>
              </a:rPr>
              <a:t>always put the team first?</a:t>
            </a:r>
          </a:p>
          <a:p>
            <a:pPr lvl="2">
              <a:lnSpc>
                <a:spcPct val="100000"/>
              </a:lnSpc>
              <a:spcBef>
                <a:spcPct val="0"/>
              </a:spcBef>
              <a:spcAft>
                <a:spcPct val="0"/>
              </a:spcAft>
            </a:pPr>
            <a:r>
              <a:rPr lang="en-US" sz="1800" b="1" dirty="0">
                <a:solidFill>
                  <a:srgbClr val="1F497D"/>
                </a:solidFill>
                <a:ea typeface="Helvetica" charset="0"/>
              </a:rPr>
              <a:t>proactively seek and constructively respond to feedback?</a:t>
            </a:r>
          </a:p>
          <a:p>
            <a:pPr lvl="2">
              <a:lnSpc>
                <a:spcPct val="100000"/>
              </a:lnSpc>
              <a:spcBef>
                <a:spcPct val="0"/>
              </a:spcBef>
              <a:spcAft>
                <a:spcPct val="0"/>
              </a:spcAft>
            </a:pPr>
            <a:endParaRPr lang="en-US" sz="18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Four dimensions of emotional intelligence</a:t>
            </a:r>
          </a:p>
          <a:p>
            <a:pPr lvl="2">
              <a:spcBef>
                <a:spcPct val="0"/>
              </a:spcBef>
              <a:spcAft>
                <a:spcPct val="0"/>
              </a:spcAft>
            </a:pPr>
            <a:endParaRPr lang="en-US" sz="1800" b="1" dirty="0">
              <a:solidFill>
                <a:srgbClr val="1F497D"/>
              </a:solidFill>
              <a:ea typeface="Helvetica" charset="0"/>
            </a:endParaRPr>
          </a:p>
          <a:p>
            <a:pPr lvl="3">
              <a:spcBef>
                <a:spcPct val="0"/>
              </a:spcBef>
              <a:spcAft>
                <a:spcPct val="0"/>
              </a:spcAft>
            </a:pPr>
            <a:r>
              <a:rPr lang="en-US" sz="1800" b="1" dirty="0">
                <a:solidFill>
                  <a:srgbClr val="1F497D"/>
                </a:solidFill>
                <a:ea typeface="Helvetica" charset="0"/>
              </a:rPr>
              <a:t>Self awareness</a:t>
            </a:r>
          </a:p>
          <a:p>
            <a:pPr lvl="3">
              <a:spcBef>
                <a:spcPct val="0"/>
              </a:spcBef>
              <a:spcAft>
                <a:spcPct val="0"/>
              </a:spcAft>
            </a:pPr>
            <a:r>
              <a:rPr lang="en-US" sz="1800" b="1" dirty="0">
                <a:solidFill>
                  <a:srgbClr val="1F497D"/>
                </a:solidFill>
                <a:ea typeface="Helvetica" charset="0"/>
              </a:rPr>
              <a:t>Self control</a:t>
            </a:r>
          </a:p>
          <a:p>
            <a:pPr lvl="3">
              <a:spcBef>
                <a:spcPct val="0"/>
              </a:spcBef>
              <a:spcAft>
                <a:spcPct val="0"/>
              </a:spcAft>
            </a:pPr>
            <a:r>
              <a:rPr lang="en-US" sz="1800" b="1" dirty="0">
                <a:solidFill>
                  <a:srgbClr val="1F497D"/>
                </a:solidFill>
                <a:ea typeface="Helvetica" charset="0"/>
              </a:rPr>
              <a:t>Team awareness</a:t>
            </a:r>
          </a:p>
          <a:p>
            <a:pPr lvl="3">
              <a:spcBef>
                <a:spcPct val="0"/>
              </a:spcBef>
              <a:spcAft>
                <a:spcPct val="0"/>
              </a:spcAft>
            </a:pPr>
            <a:r>
              <a:rPr lang="en-US" sz="1800" b="1" dirty="0">
                <a:solidFill>
                  <a:srgbClr val="1F497D"/>
                </a:solidFill>
                <a:ea typeface="Helvetica" charset="0"/>
              </a:rPr>
              <a:t>Team influence</a:t>
            </a:r>
          </a:p>
        </p:txBody>
      </p:sp>
    </p:spTree>
    <p:extLst>
      <p:ext uri="{BB962C8B-B14F-4D97-AF65-F5344CB8AC3E}">
        <p14:creationId xmlns:p14="http://schemas.microsoft.com/office/powerpoint/2010/main" val="293588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7">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67">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267">
                                            <p:txEl>
                                              <p:pRg st="15" end="1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67">
                                            <p:txEl>
                                              <p:pRg st="16" end="1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7">
                                            <p:txEl>
                                              <p:pRg st="17" end="1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267">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Capstone Course – LSMP 421</a:t>
            </a:r>
          </a:p>
        </p:txBody>
      </p:sp>
      <p:sp>
        <p:nvSpPr>
          <p:cNvPr id="11267" name="Content Placeholder 12"/>
          <p:cNvSpPr>
            <a:spLocks noGrp="1"/>
          </p:cNvSpPr>
          <p:nvPr>
            <p:ph idx="1"/>
          </p:nvPr>
        </p:nvSpPr>
        <p:spPr>
          <a:xfrm>
            <a:off x="0" y="228600"/>
            <a:ext cx="9144000" cy="5867400"/>
          </a:xfrm>
        </p:spPr>
        <p:txBody>
          <a:bodyPr/>
          <a:lstStyle/>
          <a:p>
            <a:pPr>
              <a:spcAft>
                <a:spcPts val="1600"/>
              </a:spcAft>
              <a:buFont typeface="Arial" charset="0"/>
              <a:buNone/>
            </a:pPr>
            <a:r>
              <a:rPr lang="en-US" b="1" dirty="0">
                <a:solidFill>
                  <a:srgbClr val="1F497D"/>
                </a:solidFill>
                <a:cs typeface="Arial" charset="0"/>
              </a:rPr>
              <a:t>Additional logistics (1 of 2)</a:t>
            </a:r>
          </a:p>
          <a:p>
            <a:pPr>
              <a:spcBef>
                <a:spcPct val="0"/>
              </a:spcBef>
              <a:spcAft>
                <a:spcPct val="0"/>
              </a:spcAft>
            </a:pPr>
            <a:r>
              <a:rPr lang="en-US" sz="1800" b="1" dirty="0">
                <a:solidFill>
                  <a:srgbClr val="1F497D"/>
                </a:solidFill>
                <a:ea typeface="Helvetica" charset="0"/>
              </a:rPr>
              <a:t>Team presentations</a:t>
            </a:r>
          </a:p>
          <a:p>
            <a:pPr lvl="1">
              <a:spcBef>
                <a:spcPct val="0"/>
              </a:spcBef>
              <a:spcAft>
                <a:spcPct val="0"/>
              </a:spcAft>
            </a:pPr>
            <a:r>
              <a:rPr lang="en-US" sz="1800" b="1" dirty="0">
                <a:solidFill>
                  <a:srgbClr val="1F497D"/>
                </a:solidFill>
                <a:ea typeface="Helvetica" charset="0"/>
              </a:rPr>
              <a:t>‘Empowered leaders’ on teams for each functional area</a:t>
            </a:r>
          </a:p>
          <a:p>
            <a:pPr lvl="2">
              <a:spcBef>
                <a:spcPct val="0"/>
              </a:spcBef>
              <a:spcAft>
                <a:spcPct val="0"/>
              </a:spcAft>
            </a:pPr>
            <a:r>
              <a:rPr lang="en-US" sz="1400" b="1" dirty="0">
                <a:solidFill>
                  <a:srgbClr val="1F497D"/>
                </a:solidFill>
                <a:ea typeface="Helvetica" charset="0"/>
              </a:rPr>
              <a:t>Expect team engagement and collaboration in each functional area</a:t>
            </a:r>
          </a:p>
          <a:p>
            <a:pPr lvl="1">
              <a:spcBef>
                <a:spcPct val="0"/>
              </a:spcBef>
              <a:spcAft>
                <a:spcPct val="0"/>
              </a:spcAft>
            </a:pPr>
            <a:r>
              <a:rPr lang="en-US" sz="1800" b="1" dirty="0">
                <a:solidFill>
                  <a:srgbClr val="1F497D"/>
                </a:solidFill>
                <a:ea typeface="Helvetica" charset="0"/>
              </a:rPr>
              <a:t>Presenters may be assigned by professor prior to presentations</a:t>
            </a:r>
          </a:p>
          <a:p>
            <a:pPr lvl="1">
              <a:spcBef>
                <a:spcPct val="0"/>
              </a:spcBef>
              <a:spcAft>
                <a:spcPct val="0"/>
              </a:spcAft>
            </a:pPr>
            <a:endParaRPr lang="en-US" sz="1800" b="1" dirty="0">
              <a:solidFill>
                <a:srgbClr val="1F497D"/>
              </a:solidFill>
              <a:ea typeface="Helvetica" charset="0"/>
            </a:endParaRPr>
          </a:p>
          <a:p>
            <a:pPr>
              <a:spcBef>
                <a:spcPct val="0"/>
              </a:spcBef>
              <a:spcAft>
                <a:spcPct val="0"/>
              </a:spcAft>
            </a:pPr>
            <a:r>
              <a:rPr lang="en-US" sz="1800" b="1" dirty="0">
                <a:solidFill>
                  <a:srgbClr val="1F497D"/>
                </a:solidFill>
                <a:ea typeface="Helvetica" charset="0"/>
              </a:rPr>
              <a:t>Background reading and pre-class preparation</a:t>
            </a:r>
          </a:p>
          <a:p>
            <a:pPr lvl="1">
              <a:spcBef>
                <a:spcPct val="0"/>
              </a:spcBef>
              <a:spcAft>
                <a:spcPct val="0"/>
              </a:spcAft>
            </a:pPr>
            <a:r>
              <a:rPr lang="en-US" sz="1800" b="1" dirty="0">
                <a:solidFill>
                  <a:srgbClr val="1F497D"/>
                </a:solidFill>
                <a:ea typeface="Helvetica" charset="0"/>
              </a:rPr>
              <a:t>Reference materials and backgrounders will be provided as needed</a:t>
            </a:r>
          </a:p>
          <a:p>
            <a:pPr lvl="1">
              <a:spcBef>
                <a:spcPct val="0"/>
              </a:spcBef>
              <a:spcAft>
                <a:spcPct val="0"/>
              </a:spcAft>
            </a:pPr>
            <a:r>
              <a:rPr lang="en-US" sz="1800" b="1" dirty="0">
                <a:solidFill>
                  <a:srgbClr val="1F497D"/>
                </a:solidFill>
                <a:ea typeface="Helvetica" charset="0"/>
              </a:rPr>
              <a:t>If reading is required, invited speakers will expect you come prepared</a:t>
            </a:r>
          </a:p>
          <a:p>
            <a:pPr marL="457200" lvl="1" indent="0">
              <a:spcBef>
                <a:spcPct val="0"/>
              </a:spcBef>
              <a:spcAft>
                <a:spcPct val="0"/>
              </a:spcAft>
              <a:buNone/>
            </a:pPr>
            <a:endParaRPr lang="en-US" sz="1800" b="1" dirty="0">
              <a:solidFill>
                <a:srgbClr val="1F497D"/>
              </a:solidFill>
              <a:ea typeface="Helvetica" charset="0"/>
            </a:endParaRPr>
          </a:p>
          <a:p>
            <a:pPr>
              <a:spcBef>
                <a:spcPct val="0"/>
              </a:spcBef>
              <a:spcAft>
                <a:spcPct val="0"/>
              </a:spcAft>
            </a:pPr>
            <a:r>
              <a:rPr lang="en-US" sz="1800" b="1" dirty="0">
                <a:solidFill>
                  <a:srgbClr val="1F497D"/>
                </a:solidFill>
                <a:ea typeface="Helvetica" charset="0"/>
              </a:rPr>
              <a:t>Projects and products sourced from Penn Medicine and worldwide</a:t>
            </a:r>
          </a:p>
          <a:p>
            <a:pPr lvl="1">
              <a:spcBef>
                <a:spcPct val="0"/>
              </a:spcBef>
              <a:spcAft>
                <a:spcPct val="0"/>
              </a:spcAft>
            </a:pPr>
            <a:r>
              <a:rPr lang="en-US" sz="1800" b="1" dirty="0">
                <a:solidFill>
                  <a:srgbClr val="1F497D"/>
                </a:solidFill>
                <a:ea typeface="Helvetica" charset="0"/>
              </a:rPr>
              <a:t>Non-disclosure / IP ownership agreements must be signed by all</a:t>
            </a:r>
          </a:p>
          <a:p>
            <a:pPr marL="457200" lvl="1" indent="0">
              <a:spcBef>
                <a:spcPct val="0"/>
              </a:spcBef>
              <a:spcAft>
                <a:spcPct val="0"/>
              </a:spcAft>
              <a:buNone/>
            </a:pPr>
            <a:endParaRPr lang="en-US" b="1" dirty="0">
              <a:solidFill>
                <a:srgbClr val="1F497D"/>
              </a:solidFill>
              <a:ea typeface="Helvetica" charset="0"/>
            </a:endParaRPr>
          </a:p>
          <a:p>
            <a:pPr>
              <a:spcBef>
                <a:spcPct val="0"/>
              </a:spcBef>
              <a:spcAft>
                <a:spcPct val="0"/>
              </a:spcAft>
            </a:pPr>
            <a:r>
              <a:rPr lang="en-US" sz="1800" b="1" dirty="0">
                <a:solidFill>
                  <a:srgbClr val="1F497D"/>
                </a:solidFill>
                <a:ea typeface="Helvetica" charset="0"/>
              </a:rPr>
              <a:t>Class attendance required unless specific exception approved in advance</a:t>
            </a:r>
          </a:p>
          <a:p>
            <a:pPr lvl="1">
              <a:spcBef>
                <a:spcPct val="0"/>
              </a:spcBef>
              <a:spcAft>
                <a:spcPct val="0"/>
              </a:spcAft>
            </a:pPr>
            <a:r>
              <a:rPr lang="en-US" sz="1800" b="1" dirty="0">
                <a:solidFill>
                  <a:srgbClr val="1F497D"/>
                </a:solidFill>
                <a:ea typeface="Helvetica" charset="0"/>
              </a:rPr>
              <a:t>Required to e-mail director in advance if absence unavoidable</a:t>
            </a:r>
          </a:p>
          <a:p>
            <a:pPr lvl="1">
              <a:spcBef>
                <a:spcPct val="0"/>
              </a:spcBef>
              <a:spcAft>
                <a:spcPct val="0"/>
              </a:spcAft>
            </a:pPr>
            <a:r>
              <a:rPr lang="en-US" sz="1800" b="1" dirty="0">
                <a:solidFill>
                  <a:srgbClr val="1F497D"/>
                </a:solidFill>
                <a:ea typeface="Helvetica" charset="0"/>
              </a:rPr>
              <a:t>Impact on team dynamics and grade</a:t>
            </a:r>
          </a:p>
          <a:p>
            <a:pPr lvl="1">
              <a:spcBef>
                <a:spcPct val="0"/>
              </a:spcBef>
              <a:spcAft>
                <a:spcPct val="0"/>
              </a:spcAft>
            </a:pPr>
            <a:endParaRPr lang="en-US" sz="1800" b="1" dirty="0">
              <a:solidFill>
                <a:srgbClr val="1F497D"/>
              </a:solidFill>
              <a:ea typeface="Helvetica" charset="0"/>
            </a:endParaRPr>
          </a:p>
          <a:p>
            <a:pPr>
              <a:spcBef>
                <a:spcPct val="0"/>
              </a:spcBef>
              <a:spcAft>
                <a:spcPct val="0"/>
              </a:spcAft>
            </a:pPr>
            <a:r>
              <a:rPr lang="en-US" sz="1800" b="1" dirty="0">
                <a:solidFill>
                  <a:srgbClr val="1F497D"/>
                </a:solidFill>
                <a:ea typeface="Helvetica" charset="0"/>
              </a:rPr>
              <a:t>Canvas Video</a:t>
            </a:r>
          </a:p>
          <a:p>
            <a:pPr lvl="1">
              <a:spcBef>
                <a:spcPct val="0"/>
              </a:spcBef>
              <a:spcAft>
                <a:spcPct val="0"/>
              </a:spcAft>
            </a:pPr>
            <a:r>
              <a:rPr lang="en-US" sz="1800" b="1" dirty="0">
                <a:solidFill>
                  <a:srgbClr val="1F497D"/>
                </a:solidFill>
                <a:ea typeface="Helvetica" charset="0"/>
              </a:rPr>
              <a:t>All classes recorded, including team presentations</a:t>
            </a:r>
          </a:p>
          <a:p>
            <a:pPr>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2652964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267">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67">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7">
                                            <p:txEl>
                                              <p:pRg st="15" end="1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267">
                                            <p:txEl>
                                              <p:pRg st="17" end="1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267">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A note on diversity, inclusion, and wellness</a:t>
            </a:r>
          </a:p>
        </p:txBody>
      </p:sp>
      <p:sp>
        <p:nvSpPr>
          <p:cNvPr id="11267" name="Content Placeholder 12"/>
          <p:cNvSpPr>
            <a:spLocks noGrp="1"/>
          </p:cNvSpPr>
          <p:nvPr>
            <p:ph idx="1"/>
          </p:nvPr>
        </p:nvSpPr>
        <p:spPr>
          <a:xfrm>
            <a:off x="0" y="533400"/>
            <a:ext cx="9144000" cy="5562600"/>
          </a:xfrm>
        </p:spPr>
        <p:txBody>
          <a:bodyPr/>
          <a:lstStyle/>
          <a:p>
            <a:r>
              <a:rPr lang="en-US" sz="1100" dirty="0">
                <a:latin typeface="Helvetica" pitchFamily="2" charset="0"/>
              </a:rPr>
              <a:t>It is important in preparing students for careers in the life sciences and management that they have a sense of belonging to a common community.  If this is to be accomplished, all students in this course, as well as the staff and faculty, must work together to create a supportive, inclusive environment that makes provision for all regardless of race, gender identity, sexuality, or socioeconomic status.  Since diversity, inclusion, and belonging are the course’s core values, all involved deserve and should expect to be treated with respect by other members of the community.</a:t>
            </a:r>
          </a:p>
          <a:p>
            <a:r>
              <a:rPr lang="en-US" sz="1100" dirty="0">
                <a:latin typeface="Helvetica" pitchFamily="2" charset="0"/>
              </a:rPr>
              <a:t>If you think you have been harmed or for one reason or another feel uncomfortable or unsafe and would like to speak with someone confidentially or report an incident, click </a:t>
            </a:r>
            <a:r>
              <a:rPr lang="en-US" sz="1100" u="sng" dirty="0">
                <a:latin typeface="Helvetica" pitchFamily="2" charset="0"/>
                <a:hlinkClick r:id="rId2"/>
              </a:rPr>
              <a:t>here</a:t>
            </a:r>
            <a:r>
              <a:rPr lang="en-US" sz="1100" dirty="0">
                <a:latin typeface="Helvetica" pitchFamily="2" charset="0"/>
              </a:rPr>
              <a:t> for a list of the resources available.</a:t>
            </a:r>
          </a:p>
          <a:p>
            <a:r>
              <a:rPr lang="en-US" sz="1100" dirty="0">
                <a:latin typeface="Helvetica" pitchFamily="2" charset="0"/>
              </a:rPr>
              <a:t>If you have been involved in an incident of bias, either as a harmed party or as a witness, and you would like to make a report, you can do so using a </a:t>
            </a:r>
            <a:r>
              <a:rPr lang="en-US" sz="1100" u="sng" dirty="0">
                <a:latin typeface="Helvetica" pitchFamily="2" charset="0"/>
                <a:hlinkClick r:id="rId3"/>
              </a:rPr>
              <a:t>Bias Incident Reporting Form</a:t>
            </a:r>
            <a:r>
              <a:rPr lang="en-US" sz="1100" dirty="0">
                <a:latin typeface="Helvetica" pitchFamily="2" charset="0"/>
              </a:rPr>
              <a:t>.</a:t>
            </a:r>
          </a:p>
          <a:p>
            <a:r>
              <a:rPr lang="en-US" sz="1100" dirty="0">
                <a:latin typeface="Helvetica" pitchFamily="2" charset="0"/>
              </a:rPr>
              <a:t>Please note that you can always reach out to any of your primary instructors for this course who will help you navigate the system to connect you with the support that best meets your needs.</a:t>
            </a:r>
          </a:p>
          <a:p>
            <a:endParaRPr lang="en-US" sz="1050" dirty="0"/>
          </a:p>
          <a:p>
            <a:pPr algn="ctr">
              <a:spcAft>
                <a:spcPts val="1600"/>
              </a:spcAft>
              <a:buFont typeface="Arial" charset="0"/>
              <a:buNone/>
            </a:pPr>
            <a:r>
              <a:rPr lang="en-US" sz="4000" b="1" dirty="0">
                <a:solidFill>
                  <a:srgbClr val="1F497D"/>
                </a:solidFill>
                <a:cs typeface="Arial" charset="0"/>
              </a:rPr>
              <a:t>Questions?</a:t>
            </a:r>
            <a:endParaRPr lang="en-US" sz="3600" b="1" dirty="0">
              <a:solidFill>
                <a:srgbClr val="1F497D"/>
              </a:solidFill>
              <a:ea typeface="Helvetica" charset="0"/>
            </a:endParaRPr>
          </a:p>
          <a:p>
            <a:pPr marL="0" indent="0">
              <a:spcBef>
                <a:spcPct val="0"/>
              </a:spcBef>
              <a:spcAft>
                <a:spcPct val="0"/>
              </a:spcAft>
              <a:buNone/>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a:p>
            <a:pPr>
              <a:spcBef>
                <a:spcPct val="0"/>
              </a:spcBef>
              <a:spcAft>
                <a:spcPct val="0"/>
              </a:spcAft>
            </a:pPr>
            <a:endParaRPr lang="en-US" b="1" dirty="0">
              <a:solidFill>
                <a:srgbClr val="1F497D"/>
              </a:solidFill>
              <a:ea typeface="Helvetica" charset="0"/>
            </a:endParaRPr>
          </a:p>
          <a:p>
            <a:pPr marL="457200" lvl="1" indent="0">
              <a:spcBef>
                <a:spcPct val="0"/>
              </a:spcBef>
              <a:spcAft>
                <a:spcPct val="0"/>
              </a:spcAft>
              <a:buNone/>
            </a:pPr>
            <a:endParaRPr lang="en-US" b="1" dirty="0">
              <a:solidFill>
                <a:srgbClr val="1F497D"/>
              </a:solidFill>
              <a:ea typeface="Helvetica" charset="0"/>
            </a:endParaRPr>
          </a:p>
          <a:p>
            <a:pPr>
              <a:spcBef>
                <a:spcPct val="0"/>
              </a:spcBef>
              <a:spcAft>
                <a:spcPct val="0"/>
              </a:spcAft>
            </a:pPr>
            <a:endParaRPr lang="en-US" b="1" dirty="0">
              <a:solidFill>
                <a:srgbClr val="1F497D"/>
              </a:solidFill>
              <a:ea typeface="Helvetica" charset="0"/>
            </a:endParaRPr>
          </a:p>
          <a:p>
            <a:pPr marL="457200" lvl="1" indent="0">
              <a:spcBef>
                <a:spcPct val="0"/>
              </a:spcBef>
              <a:spcAft>
                <a:spcPct val="0"/>
              </a:spcAft>
              <a:buNone/>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123490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Capstone Course – LSMP 421</a:t>
            </a:r>
          </a:p>
        </p:txBody>
      </p:sp>
      <p:sp>
        <p:nvSpPr>
          <p:cNvPr id="11267" name="Content Placeholder 12"/>
          <p:cNvSpPr>
            <a:spLocks noGrp="1"/>
          </p:cNvSpPr>
          <p:nvPr>
            <p:ph idx="1"/>
          </p:nvPr>
        </p:nvSpPr>
        <p:spPr>
          <a:xfrm>
            <a:off x="0" y="228600"/>
            <a:ext cx="9144000" cy="5943600"/>
          </a:xfrm>
        </p:spPr>
        <p:txBody>
          <a:bodyPr/>
          <a:lstStyle/>
          <a:p>
            <a:pPr>
              <a:spcAft>
                <a:spcPts val="1600"/>
              </a:spcAft>
              <a:buFont typeface="Arial" charset="0"/>
              <a:buNone/>
            </a:pPr>
            <a:r>
              <a:rPr lang="en-US" b="1" dirty="0">
                <a:solidFill>
                  <a:srgbClr val="1F497D"/>
                </a:solidFill>
                <a:cs typeface="Arial" charset="0"/>
              </a:rPr>
              <a:t>Vision</a:t>
            </a:r>
          </a:p>
          <a:p>
            <a:pPr>
              <a:spcBef>
                <a:spcPct val="0"/>
              </a:spcBef>
              <a:spcAft>
                <a:spcPct val="0"/>
              </a:spcAft>
            </a:pPr>
            <a:r>
              <a:rPr lang="en-US" sz="1800" b="1" dirty="0">
                <a:solidFill>
                  <a:srgbClr val="1F497D"/>
                </a:solidFill>
                <a:ea typeface="Helvetica" charset="0"/>
              </a:rPr>
              <a:t>Integration of business and science</a:t>
            </a:r>
            <a:endParaRPr lang="en-US" sz="1800" dirty="0">
              <a:solidFill>
                <a:srgbClr val="1F497D"/>
              </a:solidFill>
              <a:ea typeface="Helvetica" charset="0"/>
            </a:endParaRPr>
          </a:p>
          <a:p>
            <a:pPr>
              <a:spcAft>
                <a:spcPct val="0"/>
              </a:spcAft>
            </a:pPr>
            <a:r>
              <a:rPr lang="en-US" sz="1800" b="1" dirty="0">
                <a:solidFill>
                  <a:srgbClr val="1F497D"/>
                </a:solidFill>
                <a:ea typeface="Helvetica" charset="0"/>
              </a:rPr>
              <a:t>Transition from academic to real world</a:t>
            </a:r>
            <a:endParaRPr lang="en-US" sz="1800" dirty="0">
              <a:solidFill>
                <a:srgbClr val="1F497D"/>
              </a:solidFill>
              <a:ea typeface="Helvetica" charset="0"/>
            </a:endParaRPr>
          </a:p>
          <a:p>
            <a:pPr>
              <a:spcAft>
                <a:spcPct val="0"/>
              </a:spcAft>
            </a:pPr>
            <a:endParaRPr lang="en-US" b="1" dirty="0">
              <a:solidFill>
                <a:srgbClr val="1F497D"/>
              </a:solidFill>
              <a:cs typeface="Arial" charset="0"/>
            </a:endParaRPr>
          </a:p>
          <a:p>
            <a:pPr>
              <a:spcAft>
                <a:spcPts val="1600"/>
              </a:spcAft>
              <a:buNone/>
            </a:pPr>
            <a:r>
              <a:rPr lang="en-US" b="1" dirty="0">
                <a:solidFill>
                  <a:schemeClr val="tx2"/>
                </a:solidFill>
                <a:cs typeface="Arial" charset="0"/>
              </a:rPr>
              <a:t>Objectives</a:t>
            </a:r>
          </a:p>
          <a:p>
            <a:pPr marL="457200" indent="-457200">
              <a:spcBef>
                <a:spcPct val="0"/>
              </a:spcBef>
              <a:spcAft>
                <a:spcPct val="0"/>
              </a:spcAft>
              <a:buFont typeface="+mj-lt"/>
              <a:buAutoNum type="arabicPeriod"/>
            </a:pPr>
            <a:r>
              <a:rPr lang="en-US" sz="1800" b="1" dirty="0">
                <a:solidFill>
                  <a:srgbClr val="1F497D"/>
                </a:solidFill>
                <a:ea typeface="Helvetica" charset="0"/>
              </a:rPr>
              <a:t>Develop &amp; present integrated plan to finance a healthcare advance</a:t>
            </a:r>
            <a:endParaRPr lang="en-US" sz="1800" dirty="0">
              <a:solidFill>
                <a:srgbClr val="1F497D"/>
              </a:solidFill>
              <a:ea typeface="Helvetica" charset="0"/>
            </a:endParaRPr>
          </a:p>
          <a:p>
            <a:pPr marL="457200" indent="-457200">
              <a:spcAft>
                <a:spcPct val="0"/>
              </a:spcAft>
              <a:buFont typeface="+mj-lt"/>
              <a:buAutoNum type="arabicPeriod"/>
            </a:pPr>
            <a:r>
              <a:rPr lang="en-US" sz="1800" b="1" dirty="0">
                <a:solidFill>
                  <a:srgbClr val="1F497D"/>
                </a:solidFill>
                <a:ea typeface="Helvetica" charset="0"/>
              </a:rPr>
              <a:t>Understand and develop individual leadership / teamwork </a:t>
            </a:r>
            <a:r>
              <a:rPr lang="en-US" sz="1800" b="1" u="sng" dirty="0">
                <a:solidFill>
                  <a:srgbClr val="1F497D"/>
                </a:solidFill>
                <a:ea typeface="Helvetica" charset="0"/>
              </a:rPr>
              <a:t>behaviors</a:t>
            </a:r>
          </a:p>
          <a:p>
            <a:pPr marL="457200" indent="-457200">
              <a:spcAft>
                <a:spcPct val="0"/>
              </a:spcAft>
              <a:buFont typeface="+mj-lt"/>
              <a:buAutoNum type="arabicPeriod"/>
            </a:pPr>
            <a:r>
              <a:rPr lang="en-US" sz="1800" b="1" dirty="0">
                <a:solidFill>
                  <a:srgbClr val="1F497D"/>
                </a:solidFill>
                <a:ea typeface="Helvetica" charset="0"/>
              </a:rPr>
              <a:t>Understand systemic racism impact on healthcare inequities</a:t>
            </a:r>
            <a:endParaRPr lang="en-US" sz="1800" dirty="0">
              <a:solidFill>
                <a:srgbClr val="1F497D"/>
              </a:solidFill>
              <a:ea typeface="Helvetica" charset="0"/>
            </a:endParaRPr>
          </a:p>
          <a:p>
            <a:pPr marL="0" indent="0">
              <a:spcAft>
                <a:spcPct val="0"/>
              </a:spcAft>
              <a:buNone/>
            </a:pPr>
            <a:endParaRPr lang="en-US" b="1" dirty="0">
              <a:solidFill>
                <a:srgbClr val="1F497D"/>
              </a:solidFill>
              <a:cs typeface="Arial" charset="0"/>
            </a:endParaRPr>
          </a:p>
          <a:p>
            <a:pPr>
              <a:spcAft>
                <a:spcPts val="1600"/>
              </a:spcAft>
              <a:buNone/>
            </a:pPr>
            <a:r>
              <a:rPr lang="en-US" b="1" dirty="0">
                <a:solidFill>
                  <a:srgbClr val="1F497D"/>
                </a:solidFill>
                <a:cs typeface="Arial" charset="0"/>
              </a:rPr>
              <a:t>Experiential and Practical Learning Process</a:t>
            </a:r>
          </a:p>
          <a:p>
            <a:pPr>
              <a:spcBef>
                <a:spcPct val="0"/>
              </a:spcBef>
              <a:spcAft>
                <a:spcPct val="0"/>
              </a:spcAft>
            </a:pPr>
            <a:r>
              <a:rPr lang="en-US" sz="1800" b="1" dirty="0">
                <a:solidFill>
                  <a:srgbClr val="1F497D"/>
                </a:solidFill>
                <a:ea typeface="Helvetica" charset="0"/>
              </a:rPr>
              <a:t>Groups of 5 or 6 students each form a management team</a:t>
            </a:r>
          </a:p>
          <a:p>
            <a:pPr lvl="1">
              <a:spcBef>
                <a:spcPct val="0"/>
              </a:spcBef>
              <a:spcAft>
                <a:spcPct val="0"/>
              </a:spcAft>
            </a:pPr>
            <a:r>
              <a:rPr lang="en-US" sz="1800" b="1" dirty="0">
                <a:solidFill>
                  <a:srgbClr val="1F497D"/>
                </a:solidFill>
                <a:ea typeface="Helvetica" charset="0"/>
              </a:rPr>
              <a:t>team diversity, trust, and transparency are key to success</a:t>
            </a:r>
          </a:p>
          <a:p>
            <a:pPr lvl="1">
              <a:spcBef>
                <a:spcPct val="0"/>
              </a:spcBef>
              <a:spcAft>
                <a:spcPct val="0"/>
              </a:spcAft>
            </a:pPr>
            <a:r>
              <a:rPr lang="en-US" sz="1800" b="1" dirty="0">
                <a:solidFill>
                  <a:srgbClr val="1F497D"/>
                </a:solidFill>
                <a:ea typeface="Helvetica" charset="0"/>
              </a:rPr>
              <a:t>select an opportunity that you can get excited about</a:t>
            </a:r>
          </a:p>
          <a:p>
            <a:pPr lvl="1">
              <a:spcBef>
                <a:spcPct val="0"/>
              </a:spcBef>
              <a:spcAft>
                <a:spcPct val="0"/>
              </a:spcAft>
            </a:pPr>
            <a:r>
              <a:rPr lang="en-US" sz="1800" b="1" dirty="0">
                <a:solidFill>
                  <a:srgbClr val="1F497D"/>
                </a:solidFill>
                <a:ea typeface="Helvetica" charset="0"/>
              </a:rPr>
              <a:t>develop and present an integrated plan to gain financing</a:t>
            </a:r>
          </a:p>
        </p:txBody>
      </p:sp>
      <p:sp>
        <p:nvSpPr>
          <p:cNvPr id="11272" name="Date Placeholder 16"/>
          <p:cNvSpPr>
            <a:spLocks noGrp="1"/>
          </p:cNvSpPr>
          <p:nvPr>
            <p:ph type="dt" sz="half" idx="10"/>
          </p:nvPr>
        </p:nvSpPr>
        <p:spPr bwMode="auto">
          <a:xfrm>
            <a:off x="8174038" y="6661150"/>
            <a:ext cx="969962" cy="196850"/>
          </a:xfrm>
          <a:noFill/>
          <a:ln>
            <a:miter lim="800000"/>
            <a:headEnd/>
            <a:tailEnd/>
          </a:ln>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C4C4C4"/>
              </a:solidFill>
              <a:effectLst/>
              <a:uLnTx/>
              <a:uFillTx/>
              <a:latin typeface="Arial"/>
              <a:ea typeface="+mn-ea"/>
              <a:cs typeface="+mn-cs"/>
            </a:endParaRPr>
          </a:p>
        </p:txBody>
      </p:sp>
    </p:spTree>
    <p:extLst>
      <p:ext uri="{BB962C8B-B14F-4D97-AF65-F5344CB8AC3E}">
        <p14:creationId xmlns:p14="http://schemas.microsoft.com/office/powerpoint/2010/main" val="388130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7">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7">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Organization and Staffing</a:t>
            </a:r>
          </a:p>
        </p:txBody>
      </p:sp>
      <p:sp>
        <p:nvSpPr>
          <p:cNvPr id="11267" name="Content Placeholder 12"/>
          <p:cNvSpPr>
            <a:spLocks noGrp="1"/>
          </p:cNvSpPr>
          <p:nvPr>
            <p:ph idx="1"/>
          </p:nvPr>
        </p:nvSpPr>
        <p:spPr>
          <a:xfrm>
            <a:off x="0" y="457200"/>
            <a:ext cx="9144000" cy="5867400"/>
          </a:xfrm>
        </p:spPr>
        <p:txBody>
          <a:bodyPr/>
          <a:lstStyle/>
          <a:p>
            <a:pPr marL="0" indent="0">
              <a:spcBef>
                <a:spcPct val="0"/>
              </a:spcBef>
              <a:spcAft>
                <a:spcPct val="0"/>
              </a:spcAft>
              <a:buNone/>
            </a:pPr>
            <a:r>
              <a:rPr lang="en-US" b="1" dirty="0">
                <a:solidFill>
                  <a:srgbClr val="1F497D"/>
                </a:solidFill>
                <a:ea typeface="Helvetica" charset="0"/>
              </a:rPr>
              <a:t>Course Director: Steven Nichtberger, MD</a:t>
            </a:r>
            <a:endParaRPr lang="en-US" dirty="0">
              <a:solidFill>
                <a:srgbClr val="1F497D"/>
              </a:solidFill>
              <a:ea typeface="Helvetica" charset="0"/>
            </a:endParaRPr>
          </a:p>
          <a:p>
            <a:pPr>
              <a:spcAft>
                <a:spcPct val="0"/>
              </a:spcAft>
            </a:pPr>
            <a:r>
              <a:rPr lang="en-US" sz="1800" b="1" dirty="0">
                <a:solidFill>
                  <a:srgbClr val="1F497D"/>
                </a:solidFill>
                <a:ea typeface="Helvetica" charset="0"/>
              </a:rPr>
              <a:t>Assistant Course Director: Joan Lau, PhD</a:t>
            </a:r>
          </a:p>
          <a:p>
            <a:pPr>
              <a:spcAft>
                <a:spcPct val="0"/>
              </a:spcAft>
            </a:pPr>
            <a:endParaRPr lang="en-US" sz="1800" b="1" dirty="0">
              <a:solidFill>
                <a:srgbClr val="1F497D"/>
              </a:solidFill>
              <a:ea typeface="Helvetica" charset="0"/>
            </a:endParaRPr>
          </a:p>
          <a:p>
            <a:pPr marL="0" indent="0">
              <a:spcAft>
                <a:spcPct val="0"/>
              </a:spcAft>
              <a:buNone/>
            </a:pPr>
            <a:r>
              <a:rPr lang="en-US" b="1" dirty="0">
                <a:solidFill>
                  <a:srgbClr val="1F497D"/>
                </a:solidFill>
                <a:ea typeface="Helvetica" charset="0"/>
              </a:rPr>
              <a:t>Guest Lecturers: Leaders from healthcare industry</a:t>
            </a:r>
          </a:p>
          <a:p>
            <a:pPr marL="0" indent="0">
              <a:lnSpc>
                <a:spcPct val="100000"/>
              </a:lnSpc>
              <a:spcAft>
                <a:spcPct val="0"/>
              </a:spcAft>
              <a:buNone/>
            </a:pPr>
            <a:endParaRPr lang="en-US" sz="1050" b="1" dirty="0">
              <a:solidFill>
                <a:srgbClr val="1F497D"/>
              </a:solidFill>
              <a:ea typeface="Helvetica" charset="0"/>
            </a:endParaRPr>
          </a:p>
          <a:p>
            <a:pPr marL="0" indent="0">
              <a:spcAft>
                <a:spcPct val="0"/>
              </a:spcAft>
              <a:buNone/>
            </a:pPr>
            <a:r>
              <a:rPr lang="en-US" b="1" dirty="0">
                <a:solidFill>
                  <a:srgbClr val="1F497D"/>
                </a:solidFill>
                <a:ea typeface="Helvetica" charset="0"/>
              </a:rPr>
              <a:t>Four teams, with substantial support:</a:t>
            </a:r>
          </a:p>
          <a:p>
            <a:pPr lvl="1">
              <a:spcAft>
                <a:spcPct val="0"/>
              </a:spcAft>
            </a:pPr>
            <a:r>
              <a:rPr lang="en-US" sz="1800" b="1" dirty="0">
                <a:solidFill>
                  <a:srgbClr val="1F497D"/>
                </a:solidFill>
                <a:ea typeface="Helvetica" charset="0"/>
              </a:rPr>
              <a:t>TAs focused on leadership and teamwork</a:t>
            </a:r>
          </a:p>
          <a:p>
            <a:pPr lvl="2">
              <a:spcAft>
                <a:spcPct val="0"/>
              </a:spcAft>
            </a:pPr>
            <a:r>
              <a:rPr lang="en-US" sz="1400" b="1" dirty="0">
                <a:solidFill>
                  <a:srgbClr val="1F497D"/>
                </a:solidFill>
                <a:ea typeface="Helvetica" charset="0"/>
              </a:rPr>
              <a:t>Alexander </a:t>
            </a:r>
            <a:r>
              <a:rPr lang="en-US" sz="1400" b="1" dirty="0" err="1">
                <a:solidFill>
                  <a:srgbClr val="1F497D"/>
                </a:solidFill>
                <a:ea typeface="Helvetica" charset="0"/>
              </a:rPr>
              <a:t>Saccone</a:t>
            </a:r>
            <a:r>
              <a:rPr lang="en-US" sz="1400" b="1" dirty="0">
                <a:solidFill>
                  <a:srgbClr val="1F497D"/>
                </a:solidFill>
                <a:ea typeface="Helvetica" charset="0"/>
              </a:rPr>
              <a:t>, Matt Statler, Sylvia Yang, Alex </a:t>
            </a:r>
            <a:r>
              <a:rPr lang="en-US" sz="1400" b="1" dirty="0" err="1">
                <a:solidFill>
                  <a:srgbClr val="1F497D"/>
                </a:solidFill>
                <a:ea typeface="Helvetica" charset="0"/>
              </a:rPr>
              <a:t>Yoo</a:t>
            </a:r>
            <a:endParaRPr lang="en-US" sz="1400" b="1" dirty="0">
              <a:solidFill>
                <a:srgbClr val="1F497D"/>
              </a:solidFill>
              <a:ea typeface="Helvetica" charset="0"/>
            </a:endParaRPr>
          </a:p>
          <a:p>
            <a:pPr lvl="1">
              <a:spcAft>
                <a:spcPct val="0"/>
              </a:spcAft>
            </a:pPr>
            <a:r>
              <a:rPr lang="en-US" sz="1800" b="1" dirty="0">
                <a:solidFill>
                  <a:srgbClr val="1F497D"/>
                </a:solidFill>
                <a:ea typeface="Helvetica" charset="0"/>
              </a:rPr>
              <a:t>Mentors – LSM grads to guide on process</a:t>
            </a:r>
          </a:p>
          <a:p>
            <a:pPr lvl="2">
              <a:spcAft>
                <a:spcPct val="0"/>
              </a:spcAft>
            </a:pPr>
            <a:r>
              <a:rPr lang="en-US" sz="1400" b="1" dirty="0">
                <a:solidFill>
                  <a:schemeClr val="tx2"/>
                </a:solidFill>
                <a:ea typeface="Helvetica" charset="0"/>
              </a:rPr>
              <a:t>Serena Advani, </a:t>
            </a:r>
            <a:r>
              <a:rPr lang="en-US" sz="1400" b="1" dirty="0" err="1">
                <a:solidFill>
                  <a:schemeClr val="tx2"/>
                </a:solidFill>
                <a:ea typeface="Helvetica" charset="0"/>
              </a:rPr>
              <a:t>Rhadika</a:t>
            </a:r>
            <a:r>
              <a:rPr lang="en-US" sz="1400" b="1" dirty="0">
                <a:solidFill>
                  <a:schemeClr val="tx2"/>
                </a:solidFill>
                <a:ea typeface="Helvetica" charset="0"/>
              </a:rPr>
              <a:t> Gupta, Jacob Jordan, Pallavi Menon, </a:t>
            </a:r>
            <a:endParaRPr lang="en-US" sz="1400" b="1" dirty="0">
              <a:solidFill>
                <a:srgbClr val="FF0000"/>
              </a:solidFill>
              <a:ea typeface="Helvetica" charset="0"/>
            </a:endParaRPr>
          </a:p>
          <a:p>
            <a:pPr lvl="1">
              <a:spcAft>
                <a:spcPct val="0"/>
              </a:spcAft>
            </a:pPr>
            <a:r>
              <a:rPr lang="en-US" sz="1800" b="1" dirty="0">
                <a:solidFill>
                  <a:srgbClr val="1F497D"/>
                </a:solidFill>
                <a:ea typeface="Helvetica" charset="0"/>
              </a:rPr>
              <a:t>Scientific founders</a:t>
            </a:r>
          </a:p>
          <a:p>
            <a:pPr lvl="2">
              <a:spcAft>
                <a:spcPct val="0"/>
              </a:spcAft>
            </a:pPr>
            <a:r>
              <a:rPr lang="en-US" sz="1400" b="1" dirty="0">
                <a:solidFill>
                  <a:srgbClr val="1F497D"/>
                </a:solidFill>
                <a:ea typeface="Helvetica" charset="0"/>
              </a:rPr>
              <a:t>Founding scientists for each team</a:t>
            </a:r>
          </a:p>
          <a:p>
            <a:pPr lvl="1">
              <a:spcAft>
                <a:spcPct val="0"/>
              </a:spcAft>
            </a:pPr>
            <a:r>
              <a:rPr lang="en-US" sz="1800" b="1" dirty="0">
                <a:solidFill>
                  <a:srgbClr val="1F497D"/>
                </a:solidFill>
                <a:ea typeface="Helvetica" charset="0"/>
              </a:rPr>
              <a:t>‘Board of Advisors’</a:t>
            </a:r>
          </a:p>
          <a:p>
            <a:pPr lvl="2">
              <a:spcAft>
                <a:spcPct val="0"/>
              </a:spcAft>
            </a:pPr>
            <a:r>
              <a:rPr lang="en-US" sz="1400" b="1" dirty="0">
                <a:solidFill>
                  <a:srgbClr val="1F497D"/>
                </a:solidFill>
                <a:ea typeface="Helvetica" charset="0"/>
              </a:rPr>
              <a:t>Diverse group of experts offering continuity and advice to each team</a:t>
            </a:r>
          </a:p>
          <a:p>
            <a:pPr lvl="1">
              <a:spcAft>
                <a:spcPct val="0"/>
              </a:spcAft>
            </a:pPr>
            <a:r>
              <a:rPr lang="en-US" sz="1800" b="1" dirty="0">
                <a:solidFill>
                  <a:srgbClr val="1F497D"/>
                </a:solidFill>
                <a:ea typeface="Helvetica" charset="0"/>
              </a:rPr>
              <a:t>Strategic and functional advisors </a:t>
            </a:r>
          </a:p>
          <a:p>
            <a:pPr lvl="2">
              <a:spcAft>
                <a:spcPct val="0"/>
              </a:spcAft>
            </a:pPr>
            <a:r>
              <a:rPr lang="en-US" sz="1400" b="1" dirty="0">
                <a:solidFill>
                  <a:srgbClr val="1F497D"/>
                </a:solidFill>
                <a:ea typeface="Helvetica" charset="0"/>
              </a:rPr>
              <a:t>Dozens of pharma and biotech executives</a:t>
            </a:r>
          </a:p>
          <a:p>
            <a:pPr lvl="1">
              <a:spcAft>
                <a:spcPct val="0"/>
              </a:spcAft>
            </a:pPr>
            <a:r>
              <a:rPr lang="en-US" sz="1800" b="1" dirty="0">
                <a:solidFill>
                  <a:srgbClr val="1F497D"/>
                </a:solidFill>
                <a:ea typeface="Helvetica" charset="0"/>
              </a:rPr>
              <a:t>VC, public investor, banker, and analyst advisors</a:t>
            </a:r>
          </a:p>
          <a:p>
            <a:pPr lvl="2">
              <a:spcAft>
                <a:spcPct val="0"/>
              </a:spcAft>
            </a:pPr>
            <a:r>
              <a:rPr lang="en-US" sz="1400" b="1" dirty="0">
                <a:solidFill>
                  <a:srgbClr val="1F497D"/>
                </a:solidFill>
                <a:ea typeface="Helvetica" charset="0"/>
              </a:rPr>
              <a:t>5AM, NEA, Adage, Bain, Cowen, JPM, </a:t>
            </a:r>
            <a:r>
              <a:rPr lang="en-US" sz="1400" b="1" dirty="0" err="1">
                <a:solidFill>
                  <a:srgbClr val="1F497D"/>
                </a:solidFill>
                <a:ea typeface="Helvetica" charset="0"/>
              </a:rPr>
              <a:t>Centerview</a:t>
            </a:r>
            <a:r>
              <a:rPr lang="en-US" sz="1400" b="1" dirty="0">
                <a:solidFill>
                  <a:srgbClr val="1F497D"/>
                </a:solidFill>
                <a:ea typeface="Helvetica" charset="0"/>
              </a:rPr>
              <a:t> …</a:t>
            </a:r>
          </a:p>
        </p:txBody>
      </p:sp>
    </p:spTree>
    <p:extLst>
      <p:ext uri="{BB962C8B-B14F-4D97-AF65-F5344CB8AC3E}">
        <p14:creationId xmlns:p14="http://schemas.microsoft.com/office/powerpoint/2010/main" val="945583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267">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7">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267">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67">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7">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267">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267">
                                            <p:txEl>
                                              <p:pRg st="16" end="1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267">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Approach</a:t>
            </a:r>
          </a:p>
        </p:txBody>
      </p:sp>
      <p:sp>
        <p:nvSpPr>
          <p:cNvPr id="11267" name="Content Placeholder 12"/>
          <p:cNvSpPr>
            <a:spLocks noGrp="1"/>
          </p:cNvSpPr>
          <p:nvPr>
            <p:ph idx="1"/>
          </p:nvPr>
        </p:nvSpPr>
        <p:spPr>
          <a:xfrm>
            <a:off x="76200" y="-76200"/>
            <a:ext cx="9144000" cy="5265683"/>
          </a:xfrm>
        </p:spPr>
        <p:txBody>
          <a:bodyPr/>
          <a:lstStyle/>
          <a:p>
            <a:pPr marL="0" indent="0">
              <a:spcAft>
                <a:spcPct val="0"/>
              </a:spcAft>
              <a:buNone/>
            </a:pPr>
            <a:endParaRPr lang="en-US" b="1" dirty="0">
              <a:solidFill>
                <a:srgbClr val="1F497D"/>
              </a:solidFill>
              <a:cs typeface="Arial" charset="0"/>
            </a:endParaRPr>
          </a:p>
          <a:p>
            <a:pPr marL="0" indent="0">
              <a:spcBef>
                <a:spcPct val="0"/>
              </a:spcBef>
              <a:spcAft>
                <a:spcPct val="0"/>
              </a:spcAft>
              <a:buNone/>
            </a:pPr>
            <a:r>
              <a:rPr lang="en-US" b="1" dirty="0">
                <a:solidFill>
                  <a:srgbClr val="1F497D"/>
                </a:solidFill>
                <a:ea typeface="Helvetica" charset="0"/>
              </a:rPr>
              <a:t>Synchronous online classes with video on until February</a:t>
            </a:r>
          </a:p>
          <a:p>
            <a:pPr marL="0" indent="0">
              <a:spcBef>
                <a:spcPct val="0"/>
              </a:spcBef>
              <a:spcAft>
                <a:spcPct val="0"/>
              </a:spcAft>
              <a:buNone/>
            </a:pPr>
            <a:r>
              <a:rPr lang="en-US" b="1" dirty="0">
                <a:solidFill>
                  <a:srgbClr val="1F497D"/>
                </a:solidFill>
                <a:ea typeface="Helvetica" charset="0"/>
              </a:rPr>
              <a:t>Feb 4</a:t>
            </a:r>
            <a:r>
              <a:rPr lang="en-US" b="1" baseline="30000" dirty="0">
                <a:solidFill>
                  <a:srgbClr val="1F497D"/>
                </a:solidFill>
                <a:ea typeface="Helvetica" charset="0"/>
              </a:rPr>
              <a:t>th</a:t>
            </a:r>
            <a:r>
              <a:rPr lang="en-US" b="1" dirty="0">
                <a:solidFill>
                  <a:srgbClr val="1F497D"/>
                </a:solidFill>
                <a:ea typeface="Helvetica" charset="0"/>
              </a:rPr>
              <a:t> – April 22</a:t>
            </a:r>
            <a:r>
              <a:rPr lang="en-US" b="1" baseline="30000" dirty="0">
                <a:solidFill>
                  <a:srgbClr val="1F497D"/>
                </a:solidFill>
                <a:ea typeface="Helvetica" charset="0"/>
              </a:rPr>
              <a:t>nd</a:t>
            </a:r>
            <a:r>
              <a:rPr lang="en-US" b="1" dirty="0">
                <a:solidFill>
                  <a:srgbClr val="1F497D"/>
                </a:solidFill>
                <a:ea typeface="Helvetica" charset="0"/>
              </a:rPr>
              <a:t> In person classes – JMHH 365</a:t>
            </a:r>
          </a:p>
          <a:p>
            <a:pPr lvl="1">
              <a:spcBef>
                <a:spcPct val="0"/>
              </a:spcBef>
              <a:spcAft>
                <a:spcPct val="0"/>
              </a:spcAft>
            </a:pPr>
            <a:r>
              <a:rPr lang="en-US" sz="1800" b="1" dirty="0">
                <a:solidFill>
                  <a:srgbClr val="1F497D"/>
                </a:solidFill>
                <a:ea typeface="Helvetica" charset="0"/>
              </a:rPr>
              <a:t>Attendance required; must notify Professor of absence in advance</a:t>
            </a:r>
          </a:p>
          <a:p>
            <a:pPr lvl="1">
              <a:spcBef>
                <a:spcPct val="0"/>
              </a:spcBef>
              <a:spcAft>
                <a:spcPct val="0"/>
              </a:spcAft>
            </a:pPr>
            <a:r>
              <a:rPr lang="en-US" sz="1800" b="1" dirty="0">
                <a:solidFill>
                  <a:srgbClr val="1F497D"/>
                </a:solidFill>
                <a:ea typeface="Helvetica" charset="0"/>
              </a:rPr>
              <a:t>Interactive lectures</a:t>
            </a:r>
          </a:p>
          <a:p>
            <a:pPr lvl="1">
              <a:spcBef>
                <a:spcPct val="0"/>
              </a:spcBef>
              <a:spcAft>
                <a:spcPct val="0"/>
              </a:spcAft>
            </a:pPr>
            <a:r>
              <a:rPr lang="en-US" sz="1800" b="1" dirty="0">
                <a:solidFill>
                  <a:srgbClr val="1F497D"/>
                </a:solidFill>
                <a:ea typeface="Helvetica" charset="0"/>
              </a:rPr>
              <a:t>Team breakouts in reserved GSRs second half of class</a:t>
            </a:r>
          </a:p>
          <a:p>
            <a:pPr lvl="2">
              <a:spcBef>
                <a:spcPct val="0"/>
              </a:spcBef>
              <a:spcAft>
                <a:spcPct val="0"/>
              </a:spcAft>
            </a:pPr>
            <a:r>
              <a:rPr lang="en-US" sz="1400" b="1" dirty="0">
                <a:solidFill>
                  <a:srgbClr val="1F497D"/>
                </a:solidFill>
                <a:ea typeface="Helvetica" charset="0"/>
              </a:rPr>
              <a:t>GSRs - 361, 362, 366, 367 reserved 3:15-4:45pm weekly</a:t>
            </a:r>
          </a:p>
          <a:p>
            <a:pPr lvl="2">
              <a:spcBef>
                <a:spcPct val="0"/>
              </a:spcBef>
              <a:spcAft>
                <a:spcPct val="0"/>
              </a:spcAft>
            </a:pPr>
            <a:endParaRPr lang="en-US" b="1" dirty="0">
              <a:solidFill>
                <a:srgbClr val="1F497D"/>
              </a:solidFill>
              <a:ea typeface="Helvetica" charset="0"/>
            </a:endParaRPr>
          </a:p>
          <a:p>
            <a:pPr marL="0" indent="0">
              <a:spcBef>
                <a:spcPct val="0"/>
              </a:spcBef>
              <a:spcAft>
                <a:spcPct val="0"/>
              </a:spcAft>
              <a:buNone/>
            </a:pPr>
            <a:r>
              <a:rPr lang="en-US" b="1" dirty="0">
                <a:solidFill>
                  <a:srgbClr val="1F497D"/>
                </a:solidFill>
                <a:ea typeface="Helvetica" charset="0"/>
              </a:rPr>
              <a:t>Lectures </a:t>
            </a:r>
          </a:p>
          <a:p>
            <a:pPr>
              <a:spcBef>
                <a:spcPct val="0"/>
              </a:spcBef>
              <a:spcAft>
                <a:spcPct val="0"/>
              </a:spcAft>
            </a:pPr>
            <a:r>
              <a:rPr lang="en-US" sz="1800" b="1" dirty="0">
                <a:solidFill>
                  <a:srgbClr val="1F497D"/>
                </a:solidFill>
                <a:ea typeface="Helvetica" charset="0"/>
              </a:rPr>
              <a:t>By accomplished experts in each functional area </a:t>
            </a:r>
          </a:p>
          <a:p>
            <a:pPr lvl="1">
              <a:spcBef>
                <a:spcPct val="0"/>
              </a:spcBef>
              <a:spcAft>
                <a:spcPct val="0"/>
              </a:spcAft>
            </a:pPr>
            <a:r>
              <a:rPr lang="en-US" sz="1800" b="1" dirty="0">
                <a:solidFill>
                  <a:srgbClr val="1F497D"/>
                </a:solidFill>
                <a:ea typeface="Helvetica" charset="0"/>
              </a:rPr>
              <a:t>preclinical</a:t>
            </a:r>
          </a:p>
          <a:p>
            <a:pPr lvl="1">
              <a:spcBef>
                <a:spcPct val="0"/>
              </a:spcBef>
              <a:spcAft>
                <a:spcPct val="0"/>
              </a:spcAft>
            </a:pPr>
            <a:r>
              <a:rPr lang="en-US" sz="1800" b="1" dirty="0">
                <a:solidFill>
                  <a:srgbClr val="1F497D"/>
                </a:solidFill>
                <a:ea typeface="Helvetica" charset="0"/>
              </a:rPr>
              <a:t>clinical</a:t>
            </a:r>
          </a:p>
          <a:p>
            <a:pPr lvl="1">
              <a:spcBef>
                <a:spcPct val="0"/>
              </a:spcBef>
              <a:spcAft>
                <a:spcPct val="0"/>
              </a:spcAft>
            </a:pPr>
            <a:r>
              <a:rPr lang="en-US" sz="1800" b="1" dirty="0">
                <a:solidFill>
                  <a:srgbClr val="1F497D"/>
                </a:solidFill>
                <a:ea typeface="Helvetica" charset="0"/>
              </a:rPr>
              <a:t>regulatory</a:t>
            </a:r>
          </a:p>
          <a:p>
            <a:pPr lvl="1">
              <a:spcBef>
                <a:spcPct val="0"/>
              </a:spcBef>
              <a:spcAft>
                <a:spcPct val="0"/>
              </a:spcAft>
            </a:pPr>
            <a:r>
              <a:rPr lang="en-US" sz="1800" b="1" dirty="0">
                <a:solidFill>
                  <a:srgbClr val="1F497D"/>
                </a:solidFill>
                <a:ea typeface="Helvetica" charset="0"/>
              </a:rPr>
              <a:t>marketing</a:t>
            </a:r>
          </a:p>
          <a:p>
            <a:pPr lvl="1">
              <a:spcBef>
                <a:spcPct val="0"/>
              </a:spcBef>
              <a:spcAft>
                <a:spcPct val="0"/>
              </a:spcAft>
            </a:pPr>
            <a:r>
              <a:rPr lang="en-US" sz="1800" b="1" dirty="0">
                <a:solidFill>
                  <a:srgbClr val="1F497D"/>
                </a:solidFill>
                <a:ea typeface="Helvetica" charset="0"/>
              </a:rPr>
              <a:t>finance</a:t>
            </a:r>
          </a:p>
          <a:p>
            <a:pPr lvl="1">
              <a:spcBef>
                <a:spcPct val="0"/>
              </a:spcBef>
              <a:spcAft>
                <a:spcPct val="0"/>
              </a:spcAft>
            </a:pPr>
            <a:r>
              <a:rPr lang="en-US" sz="1800" b="1" dirty="0">
                <a:solidFill>
                  <a:srgbClr val="1F497D"/>
                </a:solidFill>
                <a:ea typeface="Helvetica" charset="0"/>
              </a:rPr>
              <a:t>banking</a:t>
            </a:r>
          </a:p>
          <a:p>
            <a:pPr lvl="1">
              <a:spcBef>
                <a:spcPct val="0"/>
              </a:spcBef>
              <a:spcAft>
                <a:spcPct val="0"/>
              </a:spcAft>
            </a:pPr>
            <a:r>
              <a:rPr lang="en-US" sz="1800" b="1" dirty="0">
                <a:solidFill>
                  <a:srgbClr val="1F497D"/>
                </a:solidFill>
                <a:ea typeface="Helvetica" charset="0"/>
              </a:rPr>
              <a:t>investing</a:t>
            </a:r>
          </a:p>
          <a:p>
            <a:pPr lvl="1">
              <a:spcBef>
                <a:spcPct val="0"/>
              </a:spcBef>
              <a:spcAft>
                <a:spcPct val="0"/>
              </a:spcAft>
            </a:pPr>
            <a:r>
              <a:rPr lang="en-US" sz="1800" b="1" dirty="0">
                <a:solidFill>
                  <a:srgbClr val="1F497D"/>
                </a:solidFill>
                <a:ea typeface="Helvetica" charset="0"/>
              </a:rPr>
              <a:t>partnering</a:t>
            </a:r>
          </a:p>
          <a:p>
            <a:pPr lvl="1">
              <a:spcBef>
                <a:spcPct val="0"/>
              </a:spcBef>
              <a:spcAft>
                <a:spcPct val="0"/>
              </a:spcAft>
            </a:pPr>
            <a:endParaRPr lang="en-US" sz="1800" b="1" dirty="0">
              <a:solidFill>
                <a:srgbClr val="1F497D"/>
              </a:solidFill>
              <a:ea typeface="Helvetica" charset="0"/>
            </a:endParaRPr>
          </a:p>
          <a:p>
            <a:pPr marL="0" indent="0">
              <a:spcBef>
                <a:spcPct val="0"/>
              </a:spcBef>
              <a:spcAft>
                <a:spcPct val="0"/>
              </a:spcAft>
              <a:buNone/>
            </a:pPr>
            <a:r>
              <a:rPr lang="en-US" b="1" dirty="0">
                <a:solidFill>
                  <a:srgbClr val="1F497D"/>
                </a:solidFill>
                <a:ea typeface="Helvetica" charset="0"/>
              </a:rPr>
              <a:t>Team meetings </a:t>
            </a:r>
          </a:p>
          <a:p>
            <a:pPr>
              <a:spcBef>
                <a:spcPct val="0"/>
              </a:spcBef>
              <a:spcAft>
                <a:spcPct val="0"/>
              </a:spcAft>
            </a:pPr>
            <a:r>
              <a:rPr lang="en-US" sz="1800" b="1" dirty="0">
                <a:solidFill>
                  <a:srgbClr val="1F497D"/>
                </a:solidFill>
                <a:ea typeface="Helvetica" charset="0"/>
              </a:rPr>
              <a:t>immediately following lectures with experts rotating</a:t>
            </a:r>
          </a:p>
          <a:p>
            <a:pPr>
              <a:spcBef>
                <a:spcPct val="0"/>
              </a:spcBef>
              <a:spcAft>
                <a:spcPct val="0"/>
              </a:spcAft>
            </a:pPr>
            <a:r>
              <a:rPr lang="en-US" sz="1800" b="1" dirty="0">
                <a:solidFill>
                  <a:srgbClr val="1F497D"/>
                </a:solidFill>
                <a:ea typeface="Helvetica" charset="0"/>
              </a:rPr>
              <a:t>additional team meetings each week as needed</a:t>
            </a:r>
          </a:p>
          <a:p>
            <a:pPr>
              <a:spcBef>
                <a:spcPct val="0"/>
              </a:spcBef>
              <a:spcAft>
                <a:spcPct val="0"/>
              </a:spcAft>
            </a:pPr>
            <a:endParaRPr lang="en-US" dirty="0">
              <a:solidFill>
                <a:srgbClr val="1F497D"/>
              </a:solidFill>
              <a:ea typeface="Helvetica" charset="0"/>
            </a:endParaRPr>
          </a:p>
        </p:txBody>
      </p:sp>
    </p:spTree>
    <p:extLst>
      <p:ext uri="{BB962C8B-B14F-4D97-AF65-F5344CB8AC3E}">
        <p14:creationId xmlns:p14="http://schemas.microsoft.com/office/powerpoint/2010/main" val="116631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267">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7">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267">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67">
                                            <p:txEl>
                                              <p:pRg st="15" end="1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7">
                                            <p:txEl>
                                              <p:pRg st="16" end="1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267">
                                            <p:txEl>
                                              <p:pRg st="17" end="1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267">
                                            <p:txEl>
                                              <p:pRg st="19" end="1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267">
                                            <p:txEl>
                                              <p:pRg st="20" end="2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267">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Setting Expectations</a:t>
            </a:r>
          </a:p>
        </p:txBody>
      </p:sp>
      <p:sp>
        <p:nvSpPr>
          <p:cNvPr id="11267" name="Content Placeholder 12"/>
          <p:cNvSpPr>
            <a:spLocks noGrp="1"/>
          </p:cNvSpPr>
          <p:nvPr>
            <p:ph idx="1"/>
          </p:nvPr>
        </p:nvSpPr>
        <p:spPr>
          <a:xfrm>
            <a:off x="0" y="328612"/>
            <a:ext cx="9144000" cy="5257800"/>
          </a:xfrm>
        </p:spPr>
        <p:txBody>
          <a:bodyPr/>
          <a:lstStyle/>
          <a:p>
            <a:pPr>
              <a:spcBef>
                <a:spcPct val="0"/>
              </a:spcBef>
              <a:spcAft>
                <a:spcPct val="0"/>
              </a:spcAft>
            </a:pPr>
            <a:r>
              <a:rPr lang="en-US" sz="1800" b="1" dirty="0">
                <a:solidFill>
                  <a:srgbClr val="1F497D"/>
                </a:solidFill>
                <a:ea typeface="Helvetica" charset="0"/>
              </a:rPr>
              <a:t>Substantial workload, but </a:t>
            </a:r>
            <a:r>
              <a:rPr lang="en-US" sz="1800" b="1" dirty="0">
                <a:solidFill>
                  <a:schemeClr val="accent2">
                    <a:lumMod val="50000"/>
                  </a:schemeClr>
                </a:solidFill>
                <a:ea typeface="Helvetica" charset="0"/>
              </a:rPr>
              <a:t>‘you get out of the class what you put into it’</a:t>
            </a:r>
          </a:p>
          <a:p>
            <a:pPr>
              <a:spcAft>
                <a:spcPct val="0"/>
              </a:spcAft>
            </a:pPr>
            <a:r>
              <a:rPr lang="en-US" sz="1800" b="1" dirty="0">
                <a:solidFill>
                  <a:srgbClr val="1F497D"/>
                </a:solidFill>
                <a:ea typeface="Helvetica" charset="0"/>
              </a:rPr>
              <a:t>Experiential learning with abundant resources to support teams</a:t>
            </a:r>
          </a:p>
          <a:p>
            <a:pPr>
              <a:spcAft>
                <a:spcPct val="0"/>
              </a:spcAft>
            </a:pPr>
            <a:r>
              <a:rPr lang="en-US" sz="1800" b="1" dirty="0">
                <a:solidFill>
                  <a:schemeClr val="tx2"/>
                </a:solidFill>
                <a:ea typeface="Helvetica" charset="0"/>
              </a:rPr>
              <a:t>Consultations with experts and advisors will be essential</a:t>
            </a:r>
          </a:p>
          <a:p>
            <a:pPr lvl="1">
              <a:spcAft>
                <a:spcPct val="0"/>
              </a:spcAft>
            </a:pPr>
            <a:r>
              <a:rPr lang="en-US" sz="1800" b="1" dirty="0">
                <a:solidFill>
                  <a:schemeClr val="accent2">
                    <a:lumMod val="50000"/>
                  </a:schemeClr>
                </a:solidFill>
                <a:ea typeface="Helvetica" charset="0"/>
              </a:rPr>
              <a:t>‘networking is key to success’</a:t>
            </a:r>
          </a:p>
          <a:p>
            <a:pPr>
              <a:spcAft>
                <a:spcPct val="0"/>
              </a:spcAft>
            </a:pPr>
            <a:r>
              <a:rPr lang="en-US" sz="1800" b="1" dirty="0">
                <a:solidFill>
                  <a:schemeClr val="tx2"/>
                </a:solidFill>
                <a:ea typeface="Helvetica" charset="0"/>
              </a:rPr>
              <a:t>Feedback may be conflicting as in the real world</a:t>
            </a:r>
          </a:p>
          <a:p>
            <a:pPr lvl="1">
              <a:spcAft>
                <a:spcPct val="0"/>
              </a:spcAft>
            </a:pPr>
            <a:r>
              <a:rPr lang="en-US" sz="1800" b="1" dirty="0">
                <a:solidFill>
                  <a:schemeClr val="tx2"/>
                </a:solidFill>
                <a:ea typeface="Helvetica" charset="0"/>
              </a:rPr>
              <a:t>teams will need to determine how to proceed</a:t>
            </a:r>
          </a:p>
          <a:p>
            <a:pPr>
              <a:spcAft>
                <a:spcPct val="0"/>
              </a:spcAft>
            </a:pPr>
            <a:r>
              <a:rPr lang="en-US" sz="1800" b="1" dirty="0">
                <a:solidFill>
                  <a:schemeClr val="tx2"/>
                </a:solidFill>
                <a:ea typeface="Helvetica" charset="0"/>
              </a:rPr>
              <a:t>Leadership / teamwork behaviors </a:t>
            </a:r>
            <a:r>
              <a:rPr lang="mr-IN" sz="1800" b="1" dirty="0">
                <a:solidFill>
                  <a:schemeClr val="tx2"/>
                </a:solidFill>
                <a:ea typeface="Helvetica" charset="0"/>
              </a:rPr>
              <a:t>–</a:t>
            </a:r>
            <a:r>
              <a:rPr lang="en-US" sz="1800" b="1" dirty="0">
                <a:solidFill>
                  <a:schemeClr val="tx2"/>
                </a:solidFill>
                <a:ea typeface="Helvetica" charset="0"/>
              </a:rPr>
              <a:t> be honest, trusting, and vulnerable</a:t>
            </a:r>
          </a:p>
          <a:p>
            <a:pPr lvl="1">
              <a:spcAft>
                <a:spcPct val="0"/>
              </a:spcAft>
            </a:pPr>
            <a:r>
              <a:rPr lang="en-US" sz="1800" b="1" dirty="0">
                <a:solidFill>
                  <a:srgbClr val="1F497D"/>
                </a:solidFill>
                <a:ea typeface="Helvetica" charset="0"/>
              </a:rPr>
              <a:t>1</a:t>
            </a:r>
            <a:r>
              <a:rPr lang="en-US" sz="1800" b="1" baseline="30000" dirty="0">
                <a:solidFill>
                  <a:srgbClr val="1F497D"/>
                </a:solidFill>
                <a:ea typeface="Helvetica" charset="0"/>
              </a:rPr>
              <a:t>st</a:t>
            </a:r>
            <a:r>
              <a:rPr lang="en-US" sz="1800" b="1" dirty="0">
                <a:solidFill>
                  <a:srgbClr val="1F497D"/>
                </a:solidFill>
                <a:ea typeface="Helvetica" charset="0"/>
              </a:rPr>
              <a:t> semester – understand expectations, self-assessment, 360 feedback</a:t>
            </a:r>
          </a:p>
          <a:p>
            <a:pPr lvl="1">
              <a:spcAft>
                <a:spcPct val="0"/>
              </a:spcAft>
            </a:pPr>
            <a:r>
              <a:rPr lang="en-US" sz="1800" b="1" dirty="0">
                <a:solidFill>
                  <a:srgbClr val="1F497D"/>
                </a:solidFill>
                <a:ea typeface="Helvetica" charset="0"/>
              </a:rPr>
              <a:t>2</a:t>
            </a:r>
            <a:r>
              <a:rPr lang="en-US" sz="1800" b="1" baseline="30000" dirty="0">
                <a:solidFill>
                  <a:srgbClr val="1F497D"/>
                </a:solidFill>
                <a:ea typeface="Helvetica" charset="0"/>
              </a:rPr>
              <a:t>nd</a:t>
            </a:r>
            <a:r>
              <a:rPr lang="en-US" sz="1800" b="1" dirty="0">
                <a:solidFill>
                  <a:srgbClr val="1F497D"/>
                </a:solidFill>
                <a:ea typeface="Helvetica" charset="0"/>
              </a:rPr>
              <a:t> semester – 360 feedback and coaching</a:t>
            </a:r>
          </a:p>
          <a:p>
            <a:pPr lvl="1">
              <a:spcAft>
                <a:spcPct val="0"/>
              </a:spcAft>
            </a:pPr>
            <a:r>
              <a:rPr lang="en-US" sz="1800" b="1" dirty="0">
                <a:solidFill>
                  <a:srgbClr val="1F497D"/>
                </a:solidFill>
                <a:ea typeface="Helvetica" charset="0"/>
              </a:rPr>
              <a:t>Process</a:t>
            </a:r>
            <a:endParaRPr lang="en-US" sz="1400" b="1" dirty="0">
              <a:solidFill>
                <a:srgbClr val="1F497D"/>
              </a:solidFill>
              <a:ea typeface="Helvetica" charset="0"/>
            </a:endParaRPr>
          </a:p>
          <a:p>
            <a:pPr lvl="2">
              <a:spcAft>
                <a:spcPct val="0"/>
              </a:spcAft>
            </a:pPr>
            <a:r>
              <a:rPr lang="en-US" sz="1400" b="1" dirty="0">
                <a:solidFill>
                  <a:srgbClr val="1F497D"/>
                </a:solidFill>
                <a:ea typeface="Helvetica" charset="0"/>
              </a:rPr>
              <a:t>Individual emails to TAs from team members throughout the year</a:t>
            </a:r>
          </a:p>
          <a:p>
            <a:pPr lvl="2">
              <a:spcAft>
                <a:spcPct val="0"/>
              </a:spcAft>
            </a:pPr>
            <a:r>
              <a:rPr lang="en-US" sz="1400" b="1" dirty="0">
                <a:solidFill>
                  <a:srgbClr val="1F497D"/>
                </a:solidFill>
                <a:ea typeface="Helvetica" charset="0"/>
              </a:rPr>
              <a:t>Team 360 meetings with update to TA’s</a:t>
            </a:r>
          </a:p>
          <a:p>
            <a:pPr lvl="2">
              <a:spcAft>
                <a:spcPct val="0"/>
              </a:spcAft>
            </a:pPr>
            <a:r>
              <a:rPr lang="en-US" sz="1400" b="1" dirty="0">
                <a:solidFill>
                  <a:srgbClr val="1F497D"/>
                </a:solidFill>
                <a:ea typeface="Helvetica" charset="0"/>
              </a:rPr>
              <a:t>1:1 meetings in October and March with TAs and course director</a:t>
            </a:r>
          </a:p>
          <a:p>
            <a:pPr>
              <a:spcAft>
                <a:spcPct val="0"/>
              </a:spcAft>
            </a:pPr>
            <a:r>
              <a:rPr lang="en-US" sz="1800" b="1" dirty="0">
                <a:solidFill>
                  <a:srgbClr val="1F497D"/>
                </a:solidFill>
                <a:ea typeface="Helvetica" charset="0"/>
              </a:rPr>
              <a:t>Integrated focus on healthcare inequities</a:t>
            </a:r>
          </a:p>
          <a:p>
            <a:pPr>
              <a:spcAft>
                <a:spcPct val="0"/>
              </a:spcAft>
            </a:pPr>
            <a:r>
              <a:rPr lang="en-US" sz="1800" b="1" dirty="0">
                <a:solidFill>
                  <a:srgbClr val="1F497D"/>
                </a:solidFill>
                <a:ea typeface="Helvetica" charset="0"/>
              </a:rPr>
              <a:t>Learning process is iterative</a:t>
            </a:r>
          </a:p>
          <a:p>
            <a:pPr lvl="1">
              <a:spcAft>
                <a:spcPct val="0"/>
              </a:spcAft>
            </a:pPr>
            <a:r>
              <a:rPr lang="en-US" sz="1800" b="1" dirty="0">
                <a:solidFill>
                  <a:srgbClr val="1F497D"/>
                </a:solidFill>
                <a:ea typeface="Helvetica" charset="0"/>
              </a:rPr>
              <a:t>Need to optimize and align strategic choices among functional areas</a:t>
            </a:r>
          </a:p>
          <a:p>
            <a:pPr lvl="1">
              <a:spcAft>
                <a:spcPct val="0"/>
              </a:spcAft>
            </a:pPr>
            <a:endParaRPr lang="en-US" b="1" dirty="0">
              <a:solidFill>
                <a:srgbClr val="1F497D"/>
              </a:solidFill>
              <a:ea typeface="Helvetica" charset="0"/>
            </a:endParaRPr>
          </a:p>
          <a:p>
            <a:pPr marL="0" indent="0">
              <a:spcAft>
                <a:spcPct val="0"/>
              </a:spcAft>
              <a:buNone/>
            </a:pPr>
            <a:endParaRPr lang="en-US" b="1" dirty="0">
              <a:solidFill>
                <a:srgbClr val="1F497D"/>
              </a:solidFill>
              <a:ea typeface="Helvetica" charset="0"/>
            </a:endParaRPr>
          </a:p>
          <a:p>
            <a:pPr>
              <a:spcAft>
                <a:spcPct val="0"/>
              </a:spcAft>
            </a:pPr>
            <a:endParaRPr lang="en-US" sz="2400" b="1" dirty="0">
              <a:solidFill>
                <a:srgbClr val="1F497D"/>
              </a:solidFill>
              <a:cs typeface="Arial" charset="0"/>
            </a:endParaRPr>
          </a:p>
        </p:txBody>
      </p:sp>
      <p:sp>
        <p:nvSpPr>
          <p:cNvPr id="11272" name="Date Placeholder 16"/>
          <p:cNvSpPr>
            <a:spLocks noGrp="1"/>
          </p:cNvSpPr>
          <p:nvPr>
            <p:ph type="dt" sz="half" idx="10"/>
          </p:nvPr>
        </p:nvSpPr>
        <p:spPr bwMode="auto">
          <a:xfrm>
            <a:off x="8174038" y="6661150"/>
            <a:ext cx="969962" cy="196850"/>
          </a:xfrm>
          <a:noFill/>
          <a:ln>
            <a:miter lim="800000"/>
            <a:headEnd/>
            <a:tailEnd/>
          </a:ln>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C4C4C4"/>
              </a:solidFill>
              <a:effectLst/>
              <a:uLnTx/>
              <a:uFillTx/>
              <a:latin typeface="Arial"/>
              <a:ea typeface="+mn-ea"/>
              <a:cs typeface="+mn-cs"/>
            </a:endParaRPr>
          </a:p>
        </p:txBody>
      </p:sp>
    </p:spTree>
    <p:extLst>
      <p:ext uri="{BB962C8B-B14F-4D97-AF65-F5344CB8AC3E}">
        <p14:creationId xmlns:p14="http://schemas.microsoft.com/office/powerpoint/2010/main" val="2309916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267">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7">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267">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67">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7">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267">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267">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267">
                                            <p:txEl>
                                              <p:pRg st="14" end="1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26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27FA9-D4AC-1442-B77D-D4910EE37B2D}"/>
              </a:ext>
            </a:extLst>
          </p:cNvPr>
          <p:cNvSpPr>
            <a:spLocks noGrp="1"/>
          </p:cNvSpPr>
          <p:nvPr>
            <p:ph type="title"/>
          </p:nvPr>
        </p:nvSpPr>
        <p:spPr/>
        <p:txBody>
          <a:bodyPr/>
          <a:lstStyle/>
          <a:p>
            <a:r>
              <a:rPr lang="en-US" dirty="0"/>
              <a:t>Team Expectations and Norms </a:t>
            </a:r>
          </a:p>
        </p:txBody>
      </p:sp>
      <p:sp>
        <p:nvSpPr>
          <p:cNvPr id="3" name="Content Placeholder 2">
            <a:extLst>
              <a:ext uri="{FF2B5EF4-FFF2-40B4-BE49-F238E27FC236}">
                <a16:creationId xmlns:a16="http://schemas.microsoft.com/office/drawing/2014/main" id="{BE3516E2-A93D-CB41-B06A-2E77C1768126}"/>
              </a:ext>
            </a:extLst>
          </p:cNvPr>
          <p:cNvSpPr>
            <a:spLocks noGrp="1"/>
          </p:cNvSpPr>
          <p:nvPr>
            <p:ph idx="1"/>
          </p:nvPr>
        </p:nvSpPr>
        <p:spPr>
          <a:xfrm>
            <a:off x="0" y="457201"/>
            <a:ext cx="9144000" cy="6369050"/>
          </a:xfrm>
        </p:spPr>
        <p:txBody>
          <a:bodyPr>
            <a:noAutofit/>
          </a:bodyPr>
          <a:lstStyle/>
          <a:p>
            <a:pPr marL="0" indent="0">
              <a:buNone/>
            </a:pPr>
            <a:r>
              <a:rPr lang="en-US" sz="1600" dirty="0">
                <a:solidFill>
                  <a:schemeClr val="tx2"/>
                </a:solidFill>
              </a:rPr>
              <a:t>“Team dynamic stuff” as agreed by one outstanding team during 2020-2021</a:t>
            </a:r>
          </a:p>
          <a:p>
            <a:pPr lvl="1"/>
            <a:r>
              <a:rPr lang="en-US" sz="1600" dirty="0">
                <a:solidFill>
                  <a:schemeClr val="tx2"/>
                </a:solidFill>
              </a:rPr>
              <a:t>Expectations</a:t>
            </a:r>
          </a:p>
          <a:p>
            <a:pPr lvl="2"/>
            <a:r>
              <a:rPr lang="en-US" sz="1200" dirty="0">
                <a:solidFill>
                  <a:schemeClr val="tx2"/>
                </a:solidFill>
              </a:rPr>
              <a:t>Timely attendance</a:t>
            </a:r>
          </a:p>
          <a:p>
            <a:pPr lvl="2"/>
            <a:r>
              <a:rPr lang="en-US" sz="1200" dirty="0">
                <a:solidFill>
                  <a:schemeClr val="tx2"/>
                </a:solidFill>
              </a:rPr>
              <a:t>Cognizant of other people’s schedules</a:t>
            </a:r>
          </a:p>
          <a:p>
            <a:pPr lvl="2"/>
            <a:r>
              <a:rPr lang="en-US" sz="1200" dirty="0">
                <a:solidFill>
                  <a:schemeClr val="tx2"/>
                </a:solidFill>
              </a:rPr>
              <a:t>Review meeting notes at the end of each meeting including game plan for what to do by next meeting and when next meeting will be</a:t>
            </a:r>
          </a:p>
          <a:p>
            <a:pPr lvl="2"/>
            <a:r>
              <a:rPr lang="en-US" sz="1200" dirty="0">
                <a:solidFill>
                  <a:schemeClr val="tx2"/>
                </a:solidFill>
              </a:rPr>
              <a:t>Rotate note taking week to week</a:t>
            </a:r>
          </a:p>
          <a:p>
            <a:pPr lvl="2"/>
            <a:r>
              <a:rPr lang="en-US" sz="1200" dirty="0">
                <a:solidFill>
                  <a:schemeClr val="tx2"/>
                </a:solidFill>
              </a:rPr>
              <a:t>Try your best to come to meetings with external parties </a:t>
            </a:r>
          </a:p>
          <a:p>
            <a:pPr lvl="1"/>
            <a:r>
              <a:rPr lang="en-US" sz="1600" dirty="0">
                <a:solidFill>
                  <a:schemeClr val="tx2"/>
                </a:solidFill>
              </a:rPr>
              <a:t>Norms</a:t>
            </a:r>
          </a:p>
          <a:p>
            <a:pPr lvl="2"/>
            <a:r>
              <a:rPr lang="en-US" sz="1200" dirty="0">
                <a:solidFill>
                  <a:schemeClr val="tx2"/>
                </a:solidFill>
              </a:rPr>
              <a:t>Respect each other’s ideas; no idea / opinion is off limits / not welcomed </a:t>
            </a:r>
          </a:p>
          <a:p>
            <a:pPr lvl="2"/>
            <a:r>
              <a:rPr lang="en-US" sz="1200" dirty="0">
                <a:solidFill>
                  <a:schemeClr val="tx2"/>
                </a:solidFill>
              </a:rPr>
              <a:t>Constructive criticism</a:t>
            </a:r>
          </a:p>
          <a:p>
            <a:pPr lvl="2"/>
            <a:r>
              <a:rPr lang="en-US" sz="1200" dirty="0">
                <a:solidFill>
                  <a:schemeClr val="tx2"/>
                </a:solidFill>
              </a:rPr>
              <a:t>What happens in the team stays in the team; keep everything internal</a:t>
            </a:r>
          </a:p>
          <a:p>
            <a:pPr lvl="2"/>
            <a:r>
              <a:rPr lang="en-US" sz="1200" dirty="0">
                <a:solidFill>
                  <a:schemeClr val="tx2"/>
                </a:solidFill>
              </a:rPr>
              <a:t>Be forthright; don’t take work criticism / debate / arguments personally</a:t>
            </a:r>
          </a:p>
          <a:p>
            <a:pPr lvl="2"/>
            <a:r>
              <a:rPr lang="en-US" sz="1200" dirty="0">
                <a:solidFill>
                  <a:schemeClr val="tx2"/>
                </a:solidFill>
              </a:rPr>
              <a:t>Open communication at all times</a:t>
            </a:r>
          </a:p>
          <a:p>
            <a:pPr lvl="2"/>
            <a:r>
              <a:rPr lang="en-US" sz="1200" dirty="0">
                <a:solidFill>
                  <a:schemeClr val="tx2"/>
                </a:solidFill>
              </a:rPr>
              <a:t>Keep it light; banter at will</a:t>
            </a:r>
          </a:p>
          <a:p>
            <a:pPr lvl="2"/>
            <a:r>
              <a:rPr lang="en-US" sz="1200" dirty="0">
                <a:solidFill>
                  <a:schemeClr val="tx2"/>
                </a:solidFill>
              </a:rPr>
              <a:t>Ask any and all questions</a:t>
            </a:r>
          </a:p>
          <a:p>
            <a:pPr lvl="2"/>
            <a:r>
              <a:rPr lang="en-US" sz="1200" dirty="0">
                <a:solidFill>
                  <a:schemeClr val="tx2"/>
                </a:solidFill>
              </a:rPr>
              <a:t>Be honest at all times</a:t>
            </a:r>
          </a:p>
          <a:p>
            <a:pPr lvl="2"/>
            <a:r>
              <a:rPr lang="en-US" sz="1200" dirty="0">
                <a:solidFill>
                  <a:schemeClr val="tx2"/>
                </a:solidFill>
              </a:rPr>
              <a:t>Be mindful of deadlines (don’t wait until the last minute)</a:t>
            </a:r>
            <a:br>
              <a:rPr lang="en-US" dirty="0">
                <a:solidFill>
                  <a:schemeClr val="tx2"/>
                </a:solidFill>
              </a:rPr>
            </a:br>
            <a:endParaRPr lang="en-US" dirty="0">
              <a:solidFill>
                <a:schemeClr val="tx2"/>
              </a:solidFill>
            </a:endParaRPr>
          </a:p>
        </p:txBody>
      </p:sp>
      <p:sp>
        <p:nvSpPr>
          <p:cNvPr id="4" name="Date Placeholder 3">
            <a:extLst>
              <a:ext uri="{FF2B5EF4-FFF2-40B4-BE49-F238E27FC236}">
                <a16:creationId xmlns:a16="http://schemas.microsoft.com/office/drawing/2014/main" id="{B28DE4B0-269F-0F4E-86ED-2DFEB3FB993F}"/>
              </a:ext>
            </a:extLst>
          </p:cNvPr>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607EAA8-2EE2-44BC-B84D-3EBBF1CF77E1}" type="datetime1">
              <a:rPr kumimoji="0" lang="en-US" sz="900" b="0" i="0" u="none" strike="noStrike" kern="1200" cap="none" spc="0" normalizeH="0" baseline="0" noProof="0" smtClean="0">
                <a:ln>
                  <a:noFill/>
                </a:ln>
                <a:solidFill>
                  <a:srgbClr val="C4C4C4"/>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1/14/22</a:t>
            </a:fld>
            <a:endParaRPr kumimoji="0" lang="en-US" sz="900" b="0" i="0" u="none" strike="noStrike" kern="1200" cap="none" spc="0" normalizeH="0" baseline="0" noProof="0">
              <a:ln>
                <a:noFill/>
              </a:ln>
              <a:solidFill>
                <a:srgbClr val="C4C4C4"/>
              </a:solidFill>
              <a:effectLst/>
              <a:uLnTx/>
              <a:uFillTx/>
              <a:latin typeface="Arial"/>
              <a:ea typeface="+mn-ea"/>
              <a:cs typeface="+mn-cs"/>
            </a:endParaRPr>
          </a:p>
        </p:txBody>
      </p:sp>
      <p:sp>
        <p:nvSpPr>
          <p:cNvPr id="5" name="Footer Placeholder 4">
            <a:extLst>
              <a:ext uri="{FF2B5EF4-FFF2-40B4-BE49-F238E27FC236}">
                <a16:creationId xmlns:a16="http://schemas.microsoft.com/office/drawing/2014/main" id="{54FBC55D-EDAB-0142-89AC-DF7D9B465E4D}"/>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all" spc="100" normalizeH="0" baseline="0" noProof="0">
                <a:ln>
                  <a:noFill/>
                </a:ln>
                <a:solidFill>
                  <a:prstClr val="white">
                    <a:lumMod val="75000"/>
                  </a:prstClr>
                </a:solidFill>
                <a:effectLst/>
                <a:uLnTx/>
                <a:uFillTx/>
                <a:latin typeface="Times New Roman" pitchFamily="18" charset="0"/>
                <a:ea typeface="ＭＳ Ｐゴシック"/>
                <a:cs typeface="Times New Roman" pitchFamily="18" charset="0"/>
              </a:rPr>
              <a:t>Department Name</a:t>
            </a:r>
          </a:p>
        </p:txBody>
      </p:sp>
      <p:sp>
        <p:nvSpPr>
          <p:cNvPr id="6" name="Slide Number Placeholder 5">
            <a:extLst>
              <a:ext uri="{FF2B5EF4-FFF2-40B4-BE49-F238E27FC236}">
                <a16:creationId xmlns:a16="http://schemas.microsoft.com/office/drawing/2014/main" id="{8BF3E4F0-1337-3143-A8E7-CF4F8109BE8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D79294-3A40-4C87-9C85-4F815C46ED43}" type="slidenum">
              <a:rPr kumimoji="0" lang="en-US" sz="1600" b="0" i="0" u="none" strike="noStrike" kern="1200" cap="none" spc="0" normalizeH="0" baseline="0" noProof="0" smtClean="0">
                <a:ln>
                  <a:noFill/>
                </a:ln>
                <a:solidFill>
                  <a:srgbClr val="BFBFBF"/>
                </a:solidFill>
                <a:effectLst/>
                <a:uLnTx/>
                <a:uFillTx/>
                <a:latin typeface="Times New Roman" charset="0"/>
                <a:ea typeface="+mn-ea"/>
                <a:cs typeface="Times New Roman"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600" b="0" i="0" u="none" strike="noStrike" kern="1200" cap="none" spc="0" normalizeH="0" baseline="0" noProof="0">
              <a:ln>
                <a:noFill/>
              </a:ln>
              <a:solidFill>
                <a:srgbClr val="BFBFBF"/>
              </a:solidFill>
              <a:effectLst/>
              <a:uLnTx/>
              <a:uFillTx/>
              <a:latin typeface="Times New Roman" charset="0"/>
              <a:ea typeface="+mn-ea"/>
              <a:cs typeface="Times New Roman" charset="0"/>
            </a:endParaRPr>
          </a:p>
        </p:txBody>
      </p:sp>
    </p:spTree>
    <p:extLst>
      <p:ext uri="{BB962C8B-B14F-4D97-AF65-F5344CB8AC3E}">
        <p14:creationId xmlns:p14="http://schemas.microsoft.com/office/powerpoint/2010/main" val="1607467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Course Objectives (1 of 2)</a:t>
            </a:r>
          </a:p>
        </p:txBody>
      </p:sp>
      <p:sp>
        <p:nvSpPr>
          <p:cNvPr id="11267" name="Content Placeholder 12"/>
          <p:cNvSpPr>
            <a:spLocks noGrp="1"/>
          </p:cNvSpPr>
          <p:nvPr>
            <p:ph idx="1"/>
          </p:nvPr>
        </p:nvSpPr>
        <p:spPr>
          <a:xfrm>
            <a:off x="0" y="228600"/>
            <a:ext cx="9144000" cy="5562600"/>
          </a:xfrm>
        </p:spPr>
        <p:txBody>
          <a:bodyPr/>
          <a:lstStyle/>
          <a:p>
            <a:pPr marL="0" indent="0">
              <a:spcBef>
                <a:spcPct val="0"/>
              </a:spcBef>
              <a:spcAft>
                <a:spcPct val="0"/>
              </a:spcAft>
              <a:buNone/>
            </a:pPr>
            <a:r>
              <a:rPr lang="en-US" sz="1800" b="1" dirty="0">
                <a:solidFill>
                  <a:srgbClr val="C00000"/>
                </a:solidFill>
                <a:cs typeface="Arial" charset="0"/>
              </a:rPr>
              <a:t>Develop and present integrated plan to finance a healthcare advance</a:t>
            </a:r>
          </a:p>
          <a:p>
            <a:pPr marL="342900" indent="-342900">
              <a:spcBef>
                <a:spcPct val="0"/>
              </a:spcBef>
              <a:spcAft>
                <a:spcPct val="0"/>
              </a:spcAft>
              <a:buFont typeface="+mj-lt"/>
              <a:buAutoNum type="arabicPeriod"/>
            </a:pPr>
            <a:r>
              <a:rPr lang="en-US" sz="1600" b="1" dirty="0">
                <a:solidFill>
                  <a:srgbClr val="1F497D"/>
                </a:solidFill>
                <a:ea typeface="Helvetica" charset="0"/>
              </a:rPr>
              <a:t>Understand scientific basis of product – critically review literature</a:t>
            </a:r>
          </a:p>
          <a:p>
            <a:pPr marL="342900" indent="-342900">
              <a:spcBef>
                <a:spcPct val="0"/>
              </a:spcBef>
              <a:spcAft>
                <a:spcPct val="0"/>
              </a:spcAft>
              <a:buFont typeface="+mj-lt"/>
              <a:buAutoNum type="arabicPeriod"/>
            </a:pPr>
            <a:r>
              <a:rPr lang="en-US" sz="1600" b="1" dirty="0">
                <a:solidFill>
                  <a:srgbClr val="1F497D"/>
                </a:solidFill>
                <a:ea typeface="Helvetica" charset="0"/>
              </a:rPr>
              <a:t>Evaluate and understand clinical unmet need that product could fill</a:t>
            </a:r>
          </a:p>
          <a:p>
            <a:pPr marL="342900" indent="-342900">
              <a:spcBef>
                <a:spcPct val="0"/>
              </a:spcBef>
              <a:spcAft>
                <a:spcPct val="0"/>
              </a:spcAft>
              <a:buFont typeface="+mj-lt"/>
              <a:buAutoNum type="arabicPeriod"/>
            </a:pPr>
            <a:r>
              <a:rPr lang="en-US" sz="1600" b="1" dirty="0">
                <a:solidFill>
                  <a:srgbClr val="1F497D"/>
                </a:solidFill>
                <a:ea typeface="Helvetica" charset="0"/>
              </a:rPr>
              <a:t>Identify key attributes of product that can deliver relevant clinical advance</a:t>
            </a:r>
          </a:p>
          <a:p>
            <a:pPr marL="342900" indent="-342900">
              <a:spcBef>
                <a:spcPct val="0"/>
              </a:spcBef>
              <a:spcAft>
                <a:spcPct val="0"/>
              </a:spcAft>
              <a:buFont typeface="+mj-lt"/>
              <a:buAutoNum type="arabicPeriod"/>
            </a:pPr>
            <a:r>
              <a:rPr lang="en-US" sz="1600" b="1" dirty="0">
                <a:solidFill>
                  <a:srgbClr val="1F497D"/>
                </a:solidFill>
                <a:ea typeface="Helvetica" charset="0"/>
              </a:rPr>
              <a:t>Write target product profile, clinical indication, draft development strategies</a:t>
            </a:r>
          </a:p>
          <a:p>
            <a:pPr marL="342900" indent="-342900">
              <a:spcBef>
                <a:spcPct val="0"/>
              </a:spcBef>
              <a:spcAft>
                <a:spcPct val="0"/>
              </a:spcAft>
              <a:buFont typeface="+mj-lt"/>
              <a:buAutoNum type="arabicPeriod"/>
            </a:pPr>
            <a:endParaRPr lang="en-US" sz="1600" b="1" dirty="0">
              <a:solidFill>
                <a:srgbClr val="1F497D"/>
              </a:solidFill>
              <a:ea typeface="Helvetica" charset="0"/>
            </a:endParaRPr>
          </a:p>
          <a:p>
            <a:pPr marL="342900" indent="-342900">
              <a:spcBef>
                <a:spcPct val="0"/>
              </a:spcBef>
              <a:spcAft>
                <a:spcPct val="0"/>
              </a:spcAft>
              <a:buFont typeface="+mj-lt"/>
              <a:buAutoNum type="arabicPeriod"/>
            </a:pPr>
            <a:r>
              <a:rPr lang="en-US" sz="1600" b="1" dirty="0">
                <a:solidFill>
                  <a:srgbClr val="1F497D"/>
                </a:solidFill>
                <a:ea typeface="Helvetica" charset="0"/>
              </a:rPr>
              <a:t>Evaluate the market opportunity and make strategic choices</a:t>
            </a:r>
          </a:p>
          <a:p>
            <a:pPr marL="342900" indent="-342900">
              <a:spcBef>
                <a:spcPct val="0"/>
              </a:spcBef>
              <a:spcAft>
                <a:spcPct val="0"/>
              </a:spcAft>
              <a:buFont typeface="+mj-lt"/>
              <a:buAutoNum type="arabicPeriod"/>
            </a:pPr>
            <a:r>
              <a:rPr lang="en-US" sz="1600" b="1" dirty="0">
                <a:solidFill>
                  <a:srgbClr val="1F497D"/>
                </a:solidFill>
                <a:ea typeface="Helvetica" charset="0"/>
              </a:rPr>
              <a:t>Create a sound development </a:t>
            </a:r>
            <a:r>
              <a:rPr lang="en-US" sz="1600" b="1" u="sng" dirty="0">
                <a:solidFill>
                  <a:srgbClr val="1F497D"/>
                </a:solidFill>
                <a:ea typeface="Helvetica" charset="0"/>
              </a:rPr>
              <a:t>strategy</a:t>
            </a:r>
            <a:r>
              <a:rPr lang="en-US" sz="1600" b="1" dirty="0">
                <a:solidFill>
                  <a:srgbClr val="1F497D"/>
                </a:solidFill>
                <a:ea typeface="Helvetica" charset="0"/>
              </a:rPr>
              <a:t> (preclinical and clinical)</a:t>
            </a:r>
          </a:p>
          <a:p>
            <a:pPr marL="342900" indent="-342900">
              <a:spcBef>
                <a:spcPct val="0"/>
              </a:spcBef>
              <a:spcAft>
                <a:spcPct val="0"/>
              </a:spcAft>
              <a:buFont typeface="+mj-lt"/>
              <a:buAutoNum type="arabicPeriod"/>
            </a:pPr>
            <a:r>
              <a:rPr lang="en-US" sz="1600" b="1" dirty="0">
                <a:solidFill>
                  <a:srgbClr val="1F497D"/>
                </a:solidFill>
                <a:ea typeface="Helvetica" charset="0"/>
              </a:rPr>
              <a:t>Create a detailed development </a:t>
            </a:r>
            <a:r>
              <a:rPr lang="en-US" sz="1600" b="1" u="sng" dirty="0">
                <a:solidFill>
                  <a:srgbClr val="1F497D"/>
                </a:solidFill>
                <a:ea typeface="Helvetica" charset="0"/>
              </a:rPr>
              <a:t>plan</a:t>
            </a:r>
            <a:r>
              <a:rPr lang="en-US" sz="1600" b="1" dirty="0">
                <a:solidFill>
                  <a:srgbClr val="1F497D"/>
                </a:solidFill>
                <a:ea typeface="Helvetica" charset="0"/>
              </a:rPr>
              <a:t> for each regulatory phase</a:t>
            </a:r>
          </a:p>
          <a:p>
            <a:pPr marL="342900" indent="-342900">
              <a:spcBef>
                <a:spcPct val="0"/>
              </a:spcBef>
              <a:spcAft>
                <a:spcPct val="0"/>
              </a:spcAft>
              <a:buFont typeface="+mj-lt"/>
              <a:buAutoNum type="arabicPeriod"/>
            </a:pPr>
            <a:endParaRPr lang="en-US" sz="1600" b="1" dirty="0">
              <a:solidFill>
                <a:srgbClr val="1F497D"/>
              </a:solidFill>
              <a:ea typeface="Helvetica" charset="0"/>
            </a:endParaRPr>
          </a:p>
          <a:p>
            <a:pPr marL="342900" indent="-342900">
              <a:spcBef>
                <a:spcPct val="0"/>
              </a:spcBef>
              <a:spcAft>
                <a:spcPct val="0"/>
              </a:spcAft>
              <a:buFont typeface="+mj-lt"/>
              <a:buAutoNum type="arabicPeriod"/>
            </a:pPr>
            <a:r>
              <a:rPr lang="en-US" sz="1600" b="1" dirty="0">
                <a:solidFill>
                  <a:srgbClr val="1F497D"/>
                </a:solidFill>
                <a:ea typeface="Helvetica" charset="0"/>
              </a:rPr>
              <a:t>Evaluate pricing and reimbursement challenges and and key success factors</a:t>
            </a:r>
          </a:p>
          <a:p>
            <a:pPr marL="342900" indent="-342900">
              <a:spcBef>
                <a:spcPct val="0"/>
              </a:spcBef>
              <a:spcAft>
                <a:spcPct val="0"/>
              </a:spcAft>
              <a:buFont typeface="+mj-lt"/>
              <a:buAutoNum type="arabicPeriod"/>
            </a:pPr>
            <a:r>
              <a:rPr lang="en-US" sz="1600" b="1" dirty="0">
                <a:solidFill>
                  <a:srgbClr val="1F497D"/>
                </a:solidFill>
                <a:ea typeface="Helvetica" charset="0"/>
              </a:rPr>
              <a:t>Create transparent assumption-based revenue projections (US and ex-US)</a:t>
            </a:r>
          </a:p>
          <a:p>
            <a:pPr marL="342900" indent="-342900">
              <a:spcBef>
                <a:spcPct val="0"/>
              </a:spcBef>
              <a:spcAft>
                <a:spcPct val="0"/>
              </a:spcAft>
              <a:buFont typeface="+mj-lt"/>
              <a:buAutoNum type="arabicPeriod"/>
            </a:pPr>
            <a:r>
              <a:rPr lang="en-US" sz="1600" b="1" dirty="0">
                <a:solidFill>
                  <a:srgbClr val="1F497D"/>
                </a:solidFill>
                <a:ea typeface="Helvetica" charset="0"/>
              </a:rPr>
              <a:t>Create a complete financial model and develop pro forma with key sensitivities</a:t>
            </a:r>
          </a:p>
          <a:p>
            <a:pPr marL="342900" indent="-342900">
              <a:spcBef>
                <a:spcPct val="0"/>
              </a:spcBef>
              <a:spcAft>
                <a:spcPct val="0"/>
              </a:spcAft>
              <a:buFont typeface="+mj-lt"/>
              <a:buAutoNum type="arabicPeriod"/>
            </a:pPr>
            <a:endParaRPr lang="en-US" sz="1600" b="1" dirty="0">
              <a:solidFill>
                <a:srgbClr val="1F497D"/>
              </a:solidFill>
              <a:ea typeface="Helvetica" charset="0"/>
            </a:endParaRPr>
          </a:p>
          <a:p>
            <a:pPr marL="342900" indent="-342900">
              <a:spcBef>
                <a:spcPct val="0"/>
              </a:spcBef>
              <a:spcAft>
                <a:spcPct val="0"/>
              </a:spcAft>
              <a:buFont typeface="+mj-lt"/>
              <a:buAutoNum type="arabicPeriod"/>
            </a:pPr>
            <a:r>
              <a:rPr lang="en-US" sz="1600" b="1" dirty="0">
                <a:solidFill>
                  <a:srgbClr val="1F497D"/>
                </a:solidFill>
                <a:ea typeface="Helvetica" charset="0"/>
              </a:rPr>
              <a:t>Create a milestone based operating plan that links directly with financing strategy</a:t>
            </a:r>
          </a:p>
          <a:p>
            <a:pPr marL="342900" indent="-342900">
              <a:spcBef>
                <a:spcPct val="0"/>
              </a:spcBef>
              <a:spcAft>
                <a:spcPct val="0"/>
              </a:spcAft>
              <a:buFont typeface="+mj-lt"/>
              <a:buAutoNum type="arabicPeriod"/>
            </a:pPr>
            <a:r>
              <a:rPr lang="en-US" sz="1600" b="1" dirty="0">
                <a:solidFill>
                  <a:srgbClr val="1F497D"/>
                </a:solidFill>
                <a:ea typeface="Helvetica" charset="0"/>
              </a:rPr>
              <a:t>Develop recommended financing plan to minimize the cost of capital</a:t>
            </a:r>
          </a:p>
          <a:p>
            <a:pPr marL="342900" indent="-342900">
              <a:spcBef>
                <a:spcPct val="0"/>
              </a:spcBef>
              <a:spcAft>
                <a:spcPct val="0"/>
              </a:spcAft>
              <a:buFont typeface="+mj-lt"/>
              <a:buAutoNum type="arabicPeriod"/>
            </a:pPr>
            <a:r>
              <a:rPr lang="en-US" sz="1600" b="1" dirty="0">
                <a:solidFill>
                  <a:srgbClr val="1F497D"/>
                </a:solidFill>
                <a:ea typeface="Helvetica" charset="0"/>
              </a:rPr>
              <a:t>Develop time-based valuation and evaluate exit opportunities for investors</a:t>
            </a:r>
          </a:p>
          <a:p>
            <a:pPr marL="342900" indent="-342900">
              <a:spcBef>
                <a:spcPct val="0"/>
              </a:spcBef>
              <a:spcAft>
                <a:spcPct val="0"/>
              </a:spcAft>
              <a:buFont typeface="+mj-lt"/>
              <a:buAutoNum type="arabicPeriod"/>
            </a:pPr>
            <a:endParaRPr lang="en-US" sz="1800" b="1" dirty="0">
              <a:solidFill>
                <a:srgbClr val="1F497D"/>
              </a:solidFill>
              <a:ea typeface="Helvetica" charset="0"/>
            </a:endParaRPr>
          </a:p>
          <a:p>
            <a:pPr>
              <a:spcBef>
                <a:spcPct val="0"/>
              </a:spcBef>
              <a:spcAft>
                <a:spcPct val="0"/>
              </a:spcAft>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p:txBody>
      </p:sp>
      <p:sp>
        <p:nvSpPr>
          <p:cNvPr id="3" name="TextBox 2"/>
          <p:cNvSpPr txBox="1"/>
          <p:nvPr/>
        </p:nvSpPr>
        <p:spPr>
          <a:xfrm rot="16200000">
            <a:off x="-100065" y="1310325"/>
            <a:ext cx="56946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C00000"/>
                </a:solidFill>
                <a:effectLst/>
                <a:uLnTx/>
                <a:uFillTx/>
                <a:latin typeface="Arial"/>
                <a:ea typeface="+mn-ea"/>
                <a:cs typeface="+mn-cs"/>
              </a:rPr>
              <a:t>Oct</a:t>
            </a:r>
          </a:p>
        </p:txBody>
      </p:sp>
      <p:sp>
        <p:nvSpPr>
          <p:cNvPr id="8" name="TextBox 7"/>
          <p:cNvSpPr txBox="1"/>
          <p:nvPr/>
        </p:nvSpPr>
        <p:spPr>
          <a:xfrm rot="16200000">
            <a:off x="-119262" y="2786395"/>
            <a:ext cx="60785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C00000"/>
                </a:solidFill>
                <a:effectLst/>
                <a:uLnTx/>
                <a:uFillTx/>
                <a:latin typeface="Arial"/>
                <a:ea typeface="+mn-ea"/>
                <a:cs typeface="+mn-cs"/>
              </a:rPr>
              <a:t>Dec</a:t>
            </a:r>
          </a:p>
        </p:txBody>
      </p:sp>
      <p:sp>
        <p:nvSpPr>
          <p:cNvPr id="9" name="TextBox 8"/>
          <p:cNvSpPr txBox="1"/>
          <p:nvPr/>
        </p:nvSpPr>
        <p:spPr>
          <a:xfrm rot="16200000">
            <a:off x="-112857" y="3999058"/>
            <a:ext cx="59504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C00000"/>
                </a:solidFill>
                <a:effectLst/>
                <a:uLnTx/>
                <a:uFillTx/>
                <a:latin typeface="Arial"/>
                <a:ea typeface="+mn-ea"/>
                <a:cs typeface="+mn-cs"/>
              </a:rPr>
              <a:t>Feb</a:t>
            </a:r>
          </a:p>
        </p:txBody>
      </p:sp>
      <p:sp>
        <p:nvSpPr>
          <p:cNvPr id="10" name="TextBox 9"/>
          <p:cNvSpPr txBox="1"/>
          <p:nvPr/>
        </p:nvSpPr>
        <p:spPr>
          <a:xfrm rot="16200000">
            <a:off x="-170564" y="5199766"/>
            <a:ext cx="71046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C00000"/>
                </a:solidFill>
                <a:effectLst/>
                <a:uLnTx/>
                <a:uFillTx/>
                <a:latin typeface="Arial"/>
                <a:ea typeface="+mn-ea"/>
                <a:cs typeface="+mn-cs"/>
              </a:rPr>
              <a:t>April</a:t>
            </a:r>
          </a:p>
        </p:txBody>
      </p:sp>
    </p:spTree>
    <p:extLst>
      <p:ext uri="{BB962C8B-B14F-4D97-AF65-F5344CB8AC3E}">
        <p14:creationId xmlns:p14="http://schemas.microsoft.com/office/powerpoint/2010/main" val="203141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267">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7">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67">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267">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67">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267">
                                            <p:txEl>
                                              <p:pRg st="14" end="1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267">
                                            <p:txEl>
                                              <p:pRg st="15" end="1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267">
                                            <p:txEl>
                                              <p:pRg st="16" end="1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Course Objectives (2 of 2)</a:t>
            </a:r>
          </a:p>
        </p:txBody>
      </p:sp>
      <p:sp>
        <p:nvSpPr>
          <p:cNvPr id="11267" name="Content Placeholder 12"/>
          <p:cNvSpPr>
            <a:spLocks noGrp="1"/>
          </p:cNvSpPr>
          <p:nvPr>
            <p:ph idx="1"/>
          </p:nvPr>
        </p:nvSpPr>
        <p:spPr>
          <a:xfrm>
            <a:off x="0" y="0"/>
            <a:ext cx="9144000" cy="5943600"/>
          </a:xfrm>
        </p:spPr>
        <p:txBody>
          <a:bodyPr/>
          <a:lstStyle/>
          <a:p>
            <a:pPr marL="0" indent="0">
              <a:spcBef>
                <a:spcPct val="0"/>
              </a:spcBef>
              <a:spcAft>
                <a:spcPct val="0"/>
              </a:spcAft>
              <a:buNone/>
            </a:pPr>
            <a:endParaRPr lang="en-US" b="1" dirty="0">
              <a:solidFill>
                <a:srgbClr val="1F497D"/>
              </a:solidFill>
              <a:cs typeface="Arial" charset="0"/>
            </a:endParaRPr>
          </a:p>
          <a:p>
            <a:pPr marL="0" indent="0">
              <a:spcBef>
                <a:spcPct val="0"/>
              </a:spcBef>
              <a:spcAft>
                <a:spcPct val="0"/>
              </a:spcAft>
              <a:buNone/>
            </a:pPr>
            <a:r>
              <a:rPr lang="en-US" sz="1800" b="1" dirty="0">
                <a:solidFill>
                  <a:srgbClr val="C00000"/>
                </a:solidFill>
                <a:cs typeface="Arial" charset="0"/>
              </a:rPr>
              <a:t>Understand and develop individual leadership / teamwork behaviors</a:t>
            </a:r>
          </a:p>
          <a:p>
            <a:pPr marL="0" indent="0">
              <a:spcBef>
                <a:spcPct val="0"/>
              </a:spcBef>
              <a:spcAft>
                <a:spcPct val="0"/>
              </a:spcAft>
              <a:buNone/>
            </a:pPr>
            <a:endParaRPr lang="en-US" sz="1800" b="1" dirty="0">
              <a:solidFill>
                <a:srgbClr val="C0504D"/>
              </a:solidFill>
              <a:cs typeface="Arial" charset="0"/>
            </a:endParaRPr>
          </a:p>
          <a:p>
            <a:pPr>
              <a:spcBef>
                <a:spcPct val="0"/>
              </a:spcBef>
              <a:spcAft>
                <a:spcPct val="0"/>
              </a:spcAft>
            </a:pPr>
            <a:r>
              <a:rPr lang="en-US" sz="1800" b="1" dirty="0">
                <a:solidFill>
                  <a:schemeClr val="tx2"/>
                </a:solidFill>
                <a:ea typeface="Helvetica" charset="0"/>
                <a:cs typeface="Arial" charset="0"/>
              </a:rPr>
              <a:t>Coaching throughout semester</a:t>
            </a:r>
          </a:p>
          <a:p>
            <a:pPr lvl="1">
              <a:spcBef>
                <a:spcPct val="0"/>
              </a:spcBef>
              <a:spcAft>
                <a:spcPct val="0"/>
              </a:spcAft>
            </a:pPr>
            <a:endParaRPr lang="en-US" sz="1800" b="1" dirty="0">
              <a:solidFill>
                <a:schemeClr val="tx2"/>
              </a:solidFill>
              <a:ea typeface="Helvetica" charset="0"/>
              <a:cs typeface="Arial" charset="0"/>
            </a:endParaRPr>
          </a:p>
          <a:p>
            <a:pPr lvl="1">
              <a:spcBef>
                <a:spcPct val="0"/>
              </a:spcBef>
              <a:spcAft>
                <a:spcPct val="0"/>
              </a:spcAft>
            </a:pPr>
            <a:r>
              <a:rPr lang="en-US" sz="1800" b="1" dirty="0">
                <a:solidFill>
                  <a:schemeClr val="tx2"/>
                </a:solidFill>
                <a:ea typeface="Helvetica" charset="0"/>
                <a:cs typeface="Arial" charset="0"/>
              </a:rPr>
              <a:t>TA’s are your direct ‘manager’</a:t>
            </a:r>
          </a:p>
          <a:p>
            <a:pPr lvl="2">
              <a:spcBef>
                <a:spcPct val="0"/>
              </a:spcBef>
              <a:spcAft>
                <a:spcPct val="0"/>
              </a:spcAft>
            </a:pPr>
            <a:r>
              <a:rPr lang="en-US" sz="1400" b="1" dirty="0">
                <a:solidFill>
                  <a:schemeClr val="tx2"/>
                </a:solidFill>
                <a:ea typeface="Helvetica" charset="0"/>
                <a:cs typeface="Arial" charset="0"/>
              </a:rPr>
              <a:t>Will attend Friday team meetings, other team meetings as needed, and will collect email impressions from each student on a regular basis.</a:t>
            </a:r>
          </a:p>
          <a:p>
            <a:pPr lvl="2">
              <a:spcBef>
                <a:spcPct val="0"/>
              </a:spcBef>
              <a:spcAft>
                <a:spcPct val="0"/>
              </a:spcAft>
            </a:pPr>
            <a:endParaRPr lang="en-US" sz="1400" b="1" dirty="0">
              <a:solidFill>
                <a:schemeClr val="tx2"/>
              </a:solidFill>
              <a:ea typeface="Helvetica" charset="0"/>
              <a:cs typeface="Arial" charset="0"/>
            </a:endParaRPr>
          </a:p>
          <a:p>
            <a:pPr lvl="2">
              <a:spcBef>
                <a:spcPct val="0"/>
              </a:spcBef>
              <a:spcAft>
                <a:spcPct val="0"/>
              </a:spcAft>
            </a:pPr>
            <a:r>
              <a:rPr lang="en-US" sz="1400" b="1" dirty="0">
                <a:solidFill>
                  <a:schemeClr val="tx2"/>
                </a:solidFill>
                <a:ea typeface="Helvetica" charset="0"/>
                <a:cs typeface="Arial" charset="0"/>
              </a:rPr>
              <a:t>Will meet with each of you individually each semester to discuss leadership and teamwork behaviors to provide feedback and guidance</a:t>
            </a:r>
          </a:p>
          <a:p>
            <a:pPr marL="0" indent="0">
              <a:spcBef>
                <a:spcPct val="0"/>
              </a:spcBef>
              <a:spcAft>
                <a:spcPct val="0"/>
              </a:spcAft>
              <a:buNone/>
            </a:pPr>
            <a:endParaRPr lang="en-US" sz="1800" b="1" dirty="0">
              <a:solidFill>
                <a:schemeClr val="tx2"/>
              </a:solidFill>
              <a:ea typeface="Helvetica" charset="0"/>
              <a:cs typeface="Arial" charset="0"/>
            </a:endParaRPr>
          </a:p>
          <a:p>
            <a:pPr lvl="1">
              <a:spcBef>
                <a:spcPct val="0"/>
              </a:spcBef>
              <a:spcAft>
                <a:spcPct val="0"/>
              </a:spcAft>
            </a:pPr>
            <a:r>
              <a:rPr lang="en-US" sz="1800" b="1" dirty="0">
                <a:solidFill>
                  <a:schemeClr val="tx2"/>
                </a:solidFill>
                <a:ea typeface="Helvetica" charset="0"/>
                <a:cs typeface="Arial" charset="0"/>
              </a:rPr>
              <a:t>My ‘office hours’ – by appointment – SHDH 201</a:t>
            </a:r>
          </a:p>
          <a:p>
            <a:pPr lvl="2">
              <a:spcBef>
                <a:spcPct val="0"/>
              </a:spcBef>
              <a:spcAft>
                <a:spcPct val="0"/>
              </a:spcAft>
            </a:pPr>
            <a:r>
              <a:rPr lang="en-US" sz="1400" b="1" dirty="0" err="1">
                <a:solidFill>
                  <a:schemeClr val="tx2"/>
                </a:solidFill>
                <a:ea typeface="Helvetica" charset="0"/>
                <a:cs typeface="Arial" charset="0"/>
              </a:rPr>
              <a:t>nichs@wharton.upenn.edu</a:t>
            </a:r>
            <a:endParaRPr lang="en-US" sz="1400" b="1" dirty="0">
              <a:solidFill>
                <a:schemeClr val="tx2"/>
              </a:solidFill>
              <a:ea typeface="Helvetica" charset="0"/>
              <a:cs typeface="Arial" charset="0"/>
            </a:endParaRPr>
          </a:p>
          <a:p>
            <a:pPr lvl="2">
              <a:spcBef>
                <a:spcPct val="0"/>
              </a:spcBef>
              <a:spcAft>
                <a:spcPct val="0"/>
              </a:spcAft>
            </a:pPr>
            <a:endParaRPr lang="en-US" sz="1400" b="1" dirty="0">
              <a:solidFill>
                <a:schemeClr val="tx2"/>
              </a:solidFill>
              <a:ea typeface="Helvetica" charset="0"/>
              <a:cs typeface="Arial" charset="0"/>
            </a:endParaRPr>
          </a:p>
          <a:p>
            <a:pPr lvl="2">
              <a:spcBef>
                <a:spcPct val="0"/>
              </a:spcBef>
              <a:spcAft>
                <a:spcPct val="0"/>
              </a:spcAft>
            </a:pPr>
            <a:r>
              <a:rPr lang="en-US" sz="1400" b="1" dirty="0">
                <a:solidFill>
                  <a:schemeClr val="tx2"/>
                </a:solidFill>
                <a:ea typeface="Helvetica" charset="0"/>
                <a:cs typeface="Arial" charset="0"/>
              </a:rPr>
              <a:t>Students are encouraged to reach out anytime. In addition, each student is required to schedule a 1:1 with me after your 1:1 meetings with your TA in each semester to discuss leadership and teamwork behaviors</a:t>
            </a:r>
          </a:p>
          <a:p>
            <a:pPr lvl="2">
              <a:spcBef>
                <a:spcPct val="0"/>
              </a:spcBef>
              <a:spcAft>
                <a:spcPct val="0"/>
              </a:spcAft>
            </a:pPr>
            <a:endParaRPr lang="en-US" sz="1400" b="1" dirty="0">
              <a:solidFill>
                <a:schemeClr val="tx2"/>
              </a:solidFill>
              <a:ea typeface="Helvetica" charset="0"/>
              <a:cs typeface="Arial" charset="0"/>
            </a:endParaRPr>
          </a:p>
          <a:p>
            <a:pPr lvl="1">
              <a:spcBef>
                <a:spcPct val="0"/>
              </a:spcBef>
              <a:spcAft>
                <a:spcPct val="0"/>
              </a:spcAft>
            </a:pPr>
            <a:r>
              <a:rPr lang="en-US" sz="1800" b="1" dirty="0">
                <a:solidFill>
                  <a:schemeClr val="tx2"/>
                </a:solidFill>
                <a:ea typeface="Helvetica" charset="0"/>
                <a:cs typeface="Arial" charset="0"/>
              </a:rPr>
              <a:t>Joan Lau, PhD, assistant course director</a:t>
            </a:r>
          </a:p>
          <a:p>
            <a:pPr lvl="2">
              <a:spcBef>
                <a:spcPct val="0"/>
              </a:spcBef>
              <a:spcAft>
                <a:spcPct val="0"/>
              </a:spcAft>
            </a:pPr>
            <a:r>
              <a:rPr lang="en-US" sz="1400" b="1" dirty="0">
                <a:solidFill>
                  <a:schemeClr val="tx2"/>
                </a:solidFill>
                <a:ea typeface="Helvetica" charset="0"/>
                <a:cs typeface="Arial" charset="0"/>
              </a:rPr>
              <a:t>Available to provide advice and guidance, meets with team as needed</a:t>
            </a:r>
          </a:p>
          <a:p>
            <a:pPr lvl="2">
              <a:spcBef>
                <a:spcPct val="0"/>
              </a:spcBef>
              <a:spcAft>
                <a:spcPct val="0"/>
              </a:spcAft>
            </a:pPr>
            <a:r>
              <a:rPr lang="en-US" sz="1400" b="1" dirty="0" err="1">
                <a:solidFill>
                  <a:schemeClr val="tx2"/>
                </a:solidFill>
                <a:ea typeface="Helvetica" charset="0"/>
                <a:cs typeface="Arial" charset="0"/>
              </a:rPr>
              <a:t>jlau@wharton.upenn.edu</a:t>
            </a:r>
            <a:endParaRPr lang="en-US" sz="1400" b="1" dirty="0">
              <a:solidFill>
                <a:schemeClr val="tx2"/>
              </a:solidFill>
              <a:ea typeface="Helvetica" charset="0"/>
              <a:cs typeface="Arial" charset="0"/>
            </a:endParaRPr>
          </a:p>
          <a:p>
            <a:pPr lvl="1">
              <a:spcBef>
                <a:spcPct val="0"/>
              </a:spcBef>
              <a:spcAft>
                <a:spcPct val="0"/>
              </a:spcAft>
            </a:pPr>
            <a:endParaRPr lang="en-US" b="1" dirty="0">
              <a:solidFill>
                <a:schemeClr val="tx2"/>
              </a:solidFill>
              <a:ea typeface="Helvetica" charset="0"/>
              <a:cs typeface="Arial" charset="0"/>
            </a:endParaRPr>
          </a:p>
          <a:p>
            <a:pPr>
              <a:spcBef>
                <a:spcPct val="0"/>
              </a:spcBef>
              <a:spcAft>
                <a:spcPct val="0"/>
              </a:spcAft>
            </a:pPr>
            <a:endParaRPr lang="en-US" b="1" dirty="0">
              <a:solidFill>
                <a:schemeClr val="tx2"/>
              </a:solidFill>
              <a:ea typeface="Helvetica" charset="0"/>
            </a:endParaRPr>
          </a:p>
          <a:p>
            <a:pPr lvl="2">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1779140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7">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7">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13" end="1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267">
                                            <p:txEl>
                                              <p:pRg st="15" end="1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16" end="1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7"/>
          <p:cNvSpPr>
            <a:spLocks noGrp="1"/>
          </p:cNvSpPr>
          <p:nvPr>
            <p:ph type="title"/>
          </p:nvPr>
        </p:nvSpPr>
        <p:spPr/>
        <p:txBody>
          <a:bodyPr>
            <a:noAutofit/>
          </a:bodyPr>
          <a:lstStyle/>
          <a:p>
            <a:r>
              <a:rPr lang="en-US" dirty="0">
                <a:latin typeface="Helvetica" charset="0"/>
                <a:cs typeface="Helvetica" charset="0"/>
              </a:rPr>
              <a:t>Course Overview</a:t>
            </a:r>
          </a:p>
        </p:txBody>
      </p:sp>
      <p:sp>
        <p:nvSpPr>
          <p:cNvPr id="11267" name="Content Placeholder 12"/>
          <p:cNvSpPr>
            <a:spLocks noGrp="1"/>
          </p:cNvSpPr>
          <p:nvPr>
            <p:ph idx="1"/>
          </p:nvPr>
        </p:nvSpPr>
        <p:spPr>
          <a:xfrm>
            <a:off x="0" y="533400"/>
            <a:ext cx="9144000" cy="5562600"/>
          </a:xfrm>
        </p:spPr>
        <p:txBody>
          <a:bodyPr/>
          <a:lstStyle/>
          <a:p>
            <a:pPr>
              <a:spcBef>
                <a:spcPct val="0"/>
              </a:spcBef>
              <a:spcAft>
                <a:spcPct val="0"/>
              </a:spcAft>
            </a:pPr>
            <a:r>
              <a:rPr lang="en-US" sz="1800" b="1" dirty="0">
                <a:solidFill>
                  <a:srgbClr val="1F497D"/>
                </a:solidFill>
                <a:ea typeface="Helvetica" charset="0"/>
              </a:rPr>
              <a:t>January (synchronous online)</a:t>
            </a:r>
          </a:p>
          <a:p>
            <a:pPr>
              <a:spcBef>
                <a:spcPct val="0"/>
              </a:spcBef>
              <a:spcAft>
                <a:spcPct val="0"/>
              </a:spcAft>
            </a:pPr>
            <a:endParaRPr lang="en-US" sz="1800" b="1" dirty="0">
              <a:solidFill>
                <a:srgbClr val="1F497D"/>
              </a:solidFill>
              <a:ea typeface="Helvetica" charset="0"/>
            </a:endParaRPr>
          </a:p>
          <a:p>
            <a:pPr lvl="1">
              <a:spcBef>
                <a:spcPct val="0"/>
              </a:spcBef>
              <a:spcAft>
                <a:spcPct val="0"/>
              </a:spcAft>
            </a:pPr>
            <a:r>
              <a:rPr lang="en-US" sz="1800" b="1" dirty="0">
                <a:solidFill>
                  <a:srgbClr val="1F497D"/>
                </a:solidFill>
                <a:ea typeface="Helvetica" charset="0"/>
              </a:rPr>
              <a:t>14 – Steven </a:t>
            </a:r>
            <a:r>
              <a:rPr lang="en-US" sz="1800" b="1" dirty="0" err="1">
                <a:solidFill>
                  <a:srgbClr val="1F497D"/>
                </a:solidFill>
                <a:ea typeface="Helvetica" charset="0"/>
              </a:rPr>
              <a:t>Nichtberger</a:t>
            </a:r>
            <a:r>
              <a:rPr lang="en-US" sz="1800" b="1" dirty="0">
                <a:solidFill>
                  <a:srgbClr val="1F497D"/>
                </a:solidFill>
                <a:ea typeface="Helvetica" charset="0"/>
              </a:rPr>
              <a:t>, MD</a:t>
            </a:r>
          </a:p>
          <a:p>
            <a:pPr lvl="2">
              <a:spcBef>
                <a:spcPct val="0"/>
              </a:spcBef>
              <a:spcAft>
                <a:spcPct val="0"/>
              </a:spcAft>
            </a:pPr>
            <a:r>
              <a:rPr lang="en-US" sz="1400" b="1" dirty="0">
                <a:solidFill>
                  <a:srgbClr val="1F497D"/>
                </a:solidFill>
                <a:ea typeface="Helvetica" charset="0"/>
              </a:rPr>
              <a:t>Overview of semester; IPO process and roadshow presentation</a:t>
            </a:r>
          </a:p>
          <a:p>
            <a:pPr lvl="2">
              <a:spcBef>
                <a:spcPct val="0"/>
              </a:spcBef>
              <a:spcAft>
                <a:spcPct val="0"/>
              </a:spcAft>
            </a:pPr>
            <a:endParaRPr lang="en-US" sz="1400" b="1" dirty="0">
              <a:solidFill>
                <a:srgbClr val="1F497D"/>
              </a:solidFill>
              <a:ea typeface="Helvetica" charset="0"/>
            </a:endParaRPr>
          </a:p>
          <a:p>
            <a:pPr lvl="2">
              <a:spcBef>
                <a:spcPct val="0"/>
              </a:spcBef>
              <a:spcAft>
                <a:spcPct val="0"/>
              </a:spcAft>
            </a:pPr>
            <a:endParaRPr lang="en-US" sz="1400" b="1" dirty="0">
              <a:solidFill>
                <a:srgbClr val="1F497D"/>
              </a:solidFill>
              <a:ea typeface="Helvetica" charset="0"/>
            </a:endParaRPr>
          </a:p>
          <a:p>
            <a:pPr lvl="1">
              <a:lnSpc>
                <a:spcPct val="100000"/>
              </a:lnSpc>
              <a:spcBef>
                <a:spcPct val="0"/>
              </a:spcBef>
              <a:spcAft>
                <a:spcPct val="0"/>
              </a:spcAft>
            </a:pPr>
            <a:r>
              <a:rPr lang="en-US" sz="1800" b="1" dirty="0">
                <a:solidFill>
                  <a:schemeClr val="tx2"/>
                </a:solidFill>
                <a:ea typeface="Helvetica" charset="0"/>
              </a:rPr>
              <a:t>21 – Bruce Jacobs, Chief Financial Officer, </a:t>
            </a:r>
            <a:r>
              <a:rPr lang="en-US" sz="1800" b="1" dirty="0" err="1">
                <a:solidFill>
                  <a:schemeClr val="tx2"/>
                </a:solidFill>
                <a:ea typeface="Helvetica" charset="0"/>
              </a:rPr>
              <a:t>Kymera</a:t>
            </a:r>
            <a:endParaRPr lang="en-US" sz="1400" b="1" dirty="0">
              <a:solidFill>
                <a:schemeClr val="tx2"/>
              </a:solidFill>
              <a:ea typeface="Helvetica" charset="0"/>
            </a:endParaRPr>
          </a:p>
          <a:p>
            <a:pPr marL="971550" lvl="2" indent="0">
              <a:lnSpc>
                <a:spcPct val="100000"/>
              </a:lnSpc>
              <a:spcBef>
                <a:spcPts val="600"/>
              </a:spcBef>
              <a:spcAft>
                <a:spcPct val="0"/>
              </a:spcAft>
              <a:buNone/>
            </a:pPr>
            <a:r>
              <a:rPr lang="en-US" sz="1800" b="1" dirty="0">
                <a:solidFill>
                  <a:schemeClr val="tx2"/>
                </a:solidFill>
                <a:ea typeface="Helvetica" charset="0"/>
              </a:rPr>
              <a:t> – </a:t>
            </a:r>
            <a:r>
              <a:rPr lang="en-US" sz="1800" b="1" dirty="0" err="1">
                <a:solidFill>
                  <a:schemeClr val="tx2"/>
                </a:solidFill>
                <a:ea typeface="Helvetica" charset="0"/>
              </a:rPr>
              <a:t>Umer</a:t>
            </a:r>
            <a:r>
              <a:rPr lang="en-US" sz="1800" b="1" dirty="0">
                <a:solidFill>
                  <a:schemeClr val="tx2"/>
                </a:solidFill>
                <a:ea typeface="Helvetica" charset="0"/>
              </a:rPr>
              <a:t> </a:t>
            </a:r>
            <a:r>
              <a:rPr lang="en-US" sz="1800" b="1" dirty="0" err="1">
                <a:solidFill>
                  <a:schemeClr val="tx2"/>
                </a:solidFill>
                <a:ea typeface="Helvetica" charset="0"/>
              </a:rPr>
              <a:t>Raffat</a:t>
            </a:r>
            <a:r>
              <a:rPr lang="en-US" sz="1800" b="1" dirty="0">
                <a:solidFill>
                  <a:schemeClr val="tx2"/>
                </a:solidFill>
                <a:ea typeface="Helvetica" charset="0"/>
              </a:rPr>
              <a:t>, Senior Biotech Analyst, Evercore/ISI</a:t>
            </a:r>
          </a:p>
          <a:p>
            <a:pPr lvl="2">
              <a:spcBef>
                <a:spcPct val="0"/>
              </a:spcBef>
              <a:spcAft>
                <a:spcPct val="0"/>
              </a:spcAft>
            </a:pPr>
            <a:r>
              <a:rPr lang="en-US" sz="1400" b="1" dirty="0">
                <a:solidFill>
                  <a:srgbClr val="1F497D"/>
                </a:solidFill>
                <a:ea typeface="Helvetica" charset="0"/>
              </a:rPr>
              <a:t>CFO role, models, planning, and interactions with bankers and analysts</a:t>
            </a:r>
          </a:p>
          <a:p>
            <a:pPr lvl="2">
              <a:spcBef>
                <a:spcPct val="0"/>
              </a:spcBef>
              <a:spcAft>
                <a:spcPct val="0"/>
              </a:spcAft>
            </a:pPr>
            <a:r>
              <a:rPr lang="en-US" sz="1400" b="1" dirty="0">
                <a:solidFill>
                  <a:srgbClr val="1F497D"/>
                </a:solidFill>
                <a:ea typeface="Helvetica" charset="0"/>
              </a:rPr>
              <a:t>Analyst valuation of early-stage biotech including pro-forma modeling</a:t>
            </a:r>
          </a:p>
          <a:p>
            <a:pPr lvl="2">
              <a:spcBef>
                <a:spcPct val="0"/>
              </a:spcBef>
              <a:spcAft>
                <a:spcPct val="0"/>
              </a:spcAft>
            </a:pPr>
            <a:r>
              <a:rPr lang="en-US" sz="1400" b="1" dirty="0">
                <a:solidFill>
                  <a:srgbClr val="1F497D"/>
                </a:solidFill>
                <a:ea typeface="Helvetica" charset="0"/>
              </a:rPr>
              <a:t>Group discussion</a:t>
            </a:r>
          </a:p>
          <a:p>
            <a:pPr marL="971550" lvl="2" indent="0">
              <a:spcBef>
                <a:spcPct val="0"/>
              </a:spcBef>
              <a:spcAft>
                <a:spcPct val="0"/>
              </a:spcAft>
              <a:buNone/>
            </a:pPr>
            <a:endParaRPr lang="en-US" sz="1400" b="1" dirty="0">
              <a:solidFill>
                <a:srgbClr val="1F497D"/>
              </a:solidFill>
              <a:ea typeface="Helvetica" charset="0"/>
            </a:endParaRPr>
          </a:p>
          <a:p>
            <a:pPr marL="971550" lvl="2" indent="0">
              <a:spcBef>
                <a:spcPct val="0"/>
              </a:spcBef>
              <a:spcAft>
                <a:spcPct val="0"/>
              </a:spcAft>
              <a:buNone/>
            </a:pPr>
            <a:endParaRPr lang="en-US" sz="1400" b="1" dirty="0">
              <a:solidFill>
                <a:srgbClr val="1F497D"/>
              </a:solidFill>
              <a:ea typeface="Helvetica" charset="0"/>
            </a:endParaRPr>
          </a:p>
          <a:p>
            <a:pPr lvl="1">
              <a:spcBef>
                <a:spcPct val="0"/>
              </a:spcBef>
              <a:spcAft>
                <a:spcPct val="0"/>
              </a:spcAft>
            </a:pPr>
            <a:r>
              <a:rPr lang="en-US" sz="1800" b="1" dirty="0">
                <a:solidFill>
                  <a:schemeClr val="tx2"/>
                </a:solidFill>
                <a:ea typeface="Helvetica" charset="0"/>
              </a:rPr>
              <a:t>28 </a:t>
            </a:r>
            <a:r>
              <a:rPr lang="en-US" sz="1800" b="1" dirty="0">
                <a:solidFill>
                  <a:srgbClr val="1F497D"/>
                </a:solidFill>
                <a:ea typeface="Helvetica" charset="0"/>
              </a:rPr>
              <a:t>– </a:t>
            </a:r>
            <a:r>
              <a:rPr lang="en-US" sz="1800" b="1" dirty="0">
                <a:solidFill>
                  <a:schemeClr val="tx2"/>
                </a:solidFill>
                <a:ea typeface="Helvetica" charset="0"/>
              </a:rPr>
              <a:t>Sara Nayeem, MD, Partner, </a:t>
            </a:r>
            <a:r>
              <a:rPr lang="en-US" sz="1800" b="1" dirty="0" err="1">
                <a:solidFill>
                  <a:schemeClr val="tx2"/>
                </a:solidFill>
                <a:ea typeface="Helvetica" charset="0"/>
              </a:rPr>
              <a:t>Avoro</a:t>
            </a:r>
            <a:r>
              <a:rPr lang="en-US" sz="1800" b="1" dirty="0">
                <a:solidFill>
                  <a:schemeClr val="tx2"/>
                </a:solidFill>
                <a:ea typeface="Helvetica" charset="0"/>
              </a:rPr>
              <a:t> Ventures</a:t>
            </a:r>
          </a:p>
          <a:p>
            <a:pPr lvl="2">
              <a:spcBef>
                <a:spcPct val="0"/>
              </a:spcBef>
              <a:spcAft>
                <a:spcPct val="0"/>
              </a:spcAft>
            </a:pPr>
            <a:r>
              <a:rPr lang="en-US" sz="1400" b="1" dirty="0">
                <a:solidFill>
                  <a:srgbClr val="1F497D"/>
                </a:solidFill>
                <a:ea typeface="Helvetica" charset="0"/>
              </a:rPr>
              <a:t>Venture investor’s perspective, approach to valuation</a:t>
            </a:r>
          </a:p>
          <a:p>
            <a:pPr lvl="2">
              <a:spcBef>
                <a:spcPct val="0"/>
              </a:spcBef>
              <a:spcAft>
                <a:spcPct val="0"/>
              </a:spcAft>
            </a:pPr>
            <a:r>
              <a:rPr lang="en-US" sz="1400" b="1" dirty="0">
                <a:solidFill>
                  <a:srgbClr val="1F497D"/>
                </a:solidFill>
                <a:ea typeface="Helvetica" charset="0"/>
              </a:rPr>
              <a:t>Team discussions</a:t>
            </a:r>
          </a:p>
          <a:p>
            <a:pPr lvl="2">
              <a:spcBef>
                <a:spcPct val="0"/>
              </a:spcBef>
              <a:spcAft>
                <a:spcPct val="0"/>
              </a:spcAft>
            </a:pPr>
            <a:endParaRPr lang="en-US" sz="1400" b="1" dirty="0">
              <a:solidFill>
                <a:srgbClr val="1F497D"/>
              </a:solidFill>
              <a:ea typeface="Helvetica" charset="0"/>
            </a:endParaRPr>
          </a:p>
          <a:p>
            <a:pPr marL="971550" lvl="2" indent="0">
              <a:spcBef>
                <a:spcPct val="0"/>
              </a:spcBef>
              <a:spcAft>
                <a:spcPct val="0"/>
              </a:spcAft>
              <a:buNone/>
            </a:pPr>
            <a:endParaRPr lang="en-US" sz="1400" b="1" dirty="0">
              <a:solidFill>
                <a:srgbClr val="1F497D"/>
              </a:solidFill>
              <a:ea typeface="Helvetica" charset="0"/>
            </a:endParaRPr>
          </a:p>
          <a:p>
            <a:pPr marL="971550" lvl="2" indent="0">
              <a:spcBef>
                <a:spcPct val="0"/>
              </a:spcBef>
              <a:spcAft>
                <a:spcPct val="0"/>
              </a:spcAft>
              <a:buNone/>
            </a:pPr>
            <a:endParaRPr lang="en-US" sz="1400" b="1" dirty="0">
              <a:solidFill>
                <a:srgbClr val="1F497D"/>
              </a:solidFill>
              <a:ea typeface="Helvetica" charset="0"/>
            </a:endParaRPr>
          </a:p>
          <a:p>
            <a:pPr lvl="2">
              <a:spcBef>
                <a:spcPct val="0"/>
              </a:spcBef>
              <a:spcAft>
                <a:spcPct val="0"/>
              </a:spcAft>
            </a:pPr>
            <a:endParaRPr lang="en-US" sz="1400" b="1" dirty="0">
              <a:solidFill>
                <a:srgbClr val="1F497D"/>
              </a:solidFill>
              <a:ea typeface="Helvetica" charset="0"/>
            </a:endParaRPr>
          </a:p>
          <a:p>
            <a:pPr lvl="2">
              <a:spcBef>
                <a:spcPct val="0"/>
              </a:spcBef>
              <a:spcAft>
                <a:spcPct val="0"/>
              </a:spcAft>
            </a:pPr>
            <a:endParaRPr lang="en-US" sz="1400" b="1" dirty="0">
              <a:solidFill>
                <a:srgbClr val="1F497D"/>
              </a:solidFill>
              <a:ea typeface="Helvetica" charset="0"/>
            </a:endParaRPr>
          </a:p>
          <a:p>
            <a:pPr lvl="2">
              <a:spcBef>
                <a:spcPct val="0"/>
              </a:spcBef>
              <a:spcAft>
                <a:spcPct val="0"/>
              </a:spcAft>
            </a:pPr>
            <a:endParaRPr lang="en-US" sz="1400"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a:p>
            <a:pPr lvl="1">
              <a:spcBef>
                <a:spcPct val="0"/>
              </a:spcBef>
              <a:spcAft>
                <a:spcPct val="0"/>
              </a:spcAft>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a:p>
            <a:pPr marL="971550" lvl="2" indent="0">
              <a:spcBef>
                <a:spcPct val="0"/>
              </a:spcBef>
              <a:spcAft>
                <a:spcPct val="0"/>
              </a:spcAft>
              <a:buNone/>
            </a:pPr>
            <a:endParaRPr lang="en-US" b="1" dirty="0">
              <a:solidFill>
                <a:srgbClr val="1F497D"/>
              </a:solidFill>
              <a:ea typeface="Helvetica" charset="0"/>
            </a:endParaRPr>
          </a:p>
          <a:p>
            <a:pPr lvl="2">
              <a:spcBef>
                <a:spcPct val="0"/>
              </a:spcBef>
              <a:spcAft>
                <a:spcPct val="0"/>
              </a:spcAft>
            </a:pPr>
            <a:endParaRPr lang="en-US" b="1" dirty="0">
              <a:solidFill>
                <a:srgbClr val="1F497D"/>
              </a:solidFill>
              <a:ea typeface="Helvetica" charset="0"/>
            </a:endParaRPr>
          </a:p>
        </p:txBody>
      </p:sp>
    </p:spTree>
    <p:extLst>
      <p:ext uri="{BB962C8B-B14F-4D97-AF65-F5344CB8AC3E}">
        <p14:creationId xmlns:p14="http://schemas.microsoft.com/office/powerpoint/2010/main" val="2043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13" end="1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14" end="1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13530</TotalTime>
  <Words>1876</Words>
  <Application>Microsoft Macintosh PowerPoint</Application>
  <PresentationFormat>On-screen Show (4:3)</PresentationFormat>
  <Paragraphs>294</Paragraphs>
  <Slides>15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Courier New</vt:lpstr>
      <vt:lpstr>Helvetica</vt:lpstr>
      <vt:lpstr>Times New Roman</vt:lpstr>
      <vt:lpstr>Wingdings</vt:lpstr>
      <vt:lpstr>Office Theme</vt:lpstr>
      <vt:lpstr>Custom Design</vt:lpstr>
      <vt:lpstr>PowerPoint Presentation</vt:lpstr>
      <vt:lpstr>Capstone Course – LSMP 421</vt:lpstr>
      <vt:lpstr>Organization and Staffing</vt:lpstr>
      <vt:lpstr>Approach</vt:lpstr>
      <vt:lpstr>Setting Expectations</vt:lpstr>
      <vt:lpstr>Team Expectations and Norms </vt:lpstr>
      <vt:lpstr>Course Objectives (1 of 2)</vt:lpstr>
      <vt:lpstr>Course Objectives (2 of 2)</vt:lpstr>
      <vt:lpstr>Course Overview</vt:lpstr>
      <vt:lpstr>Course Overview</vt:lpstr>
      <vt:lpstr>Course Overview</vt:lpstr>
      <vt:lpstr>Course Overview</vt:lpstr>
      <vt:lpstr>Capstone Course – LSMP 421</vt:lpstr>
      <vt:lpstr>Capstone Course – LSMP 421</vt:lpstr>
      <vt:lpstr>A note on diversity, inclusion, and wellness</vt:lpstr>
    </vt:vector>
  </TitlesOfParts>
  <Company>University of Pennsylvania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setup</dc:creator>
  <cp:lastModifiedBy>Steven Nichtberger</cp:lastModifiedBy>
  <cp:revision>400</cp:revision>
  <cp:lastPrinted>2019-08-02T20:43:26Z</cp:lastPrinted>
  <dcterms:created xsi:type="dcterms:W3CDTF">2011-08-15T14:16:44Z</dcterms:created>
  <dcterms:modified xsi:type="dcterms:W3CDTF">2022-01-14T12:03:17Z</dcterms:modified>
</cp:coreProperties>
</file>