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256" r:id="rId3"/>
    <p:sldId id="320" r:id="rId4"/>
    <p:sldId id="321" r:id="rId5"/>
    <p:sldId id="322" r:id="rId6"/>
    <p:sldId id="323" r:id="rId7"/>
    <p:sldId id="332" r:id="rId8"/>
    <p:sldId id="324" r:id="rId9"/>
    <p:sldId id="325" r:id="rId10"/>
    <p:sldId id="326" r:id="rId11"/>
    <p:sldId id="327" r:id="rId12"/>
    <p:sldId id="329" r:id="rId13"/>
    <p:sldId id="333" r:id="rId14"/>
    <p:sldId id="330" r:id="rId15"/>
    <p:sldId id="331" r:id="rId16"/>
    <p:sldId id="33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25" autoAdjust="0"/>
    <p:restoredTop sz="95306"/>
  </p:normalViewPr>
  <p:slideViewPr>
    <p:cSldViewPr>
      <p:cViewPr varScale="1">
        <p:scale>
          <a:sx n="117" d="100"/>
          <a:sy n="117" d="100"/>
        </p:scale>
        <p:origin x="1248"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99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4C4BC1-2814-4D6A-9774-4BB38227DF30}" type="datetimeFigureOut">
              <a:rPr lang="en-US" smtClean="0"/>
              <a:pPr/>
              <a:t>8/28/23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607750-8C8D-4748-8370-615D67047F15}" type="slidenum">
              <a:rPr lang="en-US" smtClean="0"/>
              <a:pPr/>
              <a:t>‹#›</a:t>
            </a:fld>
            <a:endParaRPr lang="en-US"/>
          </a:p>
        </p:txBody>
      </p:sp>
    </p:spTree>
    <p:extLst>
      <p:ext uri="{BB962C8B-B14F-4D97-AF65-F5344CB8AC3E}">
        <p14:creationId xmlns:p14="http://schemas.microsoft.com/office/powerpoint/2010/main" val="5658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4A99E-E48A-4769-B162-922163FF9AF8}" type="datetimeFigureOut">
              <a:rPr lang="en-US" smtClean="0"/>
              <a:pPr/>
              <a:t>8/28/23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ED6B16-E3AA-4E05-A80D-D50557DCEF84}" type="slidenum">
              <a:rPr lang="en-US" smtClean="0"/>
              <a:pPr/>
              <a:t>‹#›</a:t>
            </a:fld>
            <a:endParaRPr lang="en-US"/>
          </a:p>
        </p:txBody>
      </p:sp>
    </p:spTree>
    <p:extLst>
      <p:ext uri="{BB962C8B-B14F-4D97-AF65-F5344CB8AC3E}">
        <p14:creationId xmlns:p14="http://schemas.microsoft.com/office/powerpoint/2010/main" val="1744751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031B8-428C-4C41-B9A0-B9D9CD57E9AD}" type="datetimeFigureOut">
              <a:rPr lang="en-US" smtClean="0"/>
              <a:pPr/>
              <a:t>8/28/23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031B8-428C-4C41-B9A0-B9D9CD57E9AD}" type="datetimeFigureOut">
              <a:rPr lang="en-US" smtClean="0"/>
              <a:pPr/>
              <a:t>8/28/23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031B8-428C-4C41-B9A0-B9D9CD57E9AD}" type="datetimeFigureOut">
              <a:rPr lang="en-US" smtClean="0"/>
              <a:pPr/>
              <a:t>8/28/23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sp>
        <p:nvSpPr>
          <p:cNvPr id="5" name="Rectangle 4"/>
          <p:cNvSpPr/>
          <p:nvPr userDrawn="1"/>
        </p:nvSpPr>
        <p:spPr>
          <a:xfrm>
            <a:off x="0" y="3989388"/>
            <a:ext cx="9144000" cy="762000"/>
          </a:xfrm>
          <a:prstGeom prst="rect">
            <a:avLst/>
          </a:prstGeom>
          <a:solidFill>
            <a:srgbClr val="981E3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pic>
        <p:nvPicPr>
          <p:cNvPr id="6" name="Picture 83" descr="wharton_logo_ppt"/>
          <p:cNvPicPr>
            <a:picLocks noChangeAspect="1" noChangeArrowheads="1"/>
          </p:cNvPicPr>
          <p:nvPr userDrawn="1"/>
        </p:nvPicPr>
        <p:blipFill>
          <a:blip r:embed="rId2" cstate="print"/>
          <a:srcRect/>
          <a:stretch>
            <a:fillRect/>
          </a:stretch>
        </p:blipFill>
        <p:spPr bwMode="auto">
          <a:xfrm>
            <a:off x="2324100" y="709613"/>
            <a:ext cx="4494213" cy="1104900"/>
          </a:xfrm>
          <a:prstGeom prst="rect">
            <a:avLst/>
          </a:prstGeom>
          <a:noFill/>
          <a:ln w="9525">
            <a:noFill/>
            <a:miter lim="800000"/>
            <a:headEnd/>
            <a:tailEnd/>
          </a:ln>
        </p:spPr>
      </p:pic>
      <p:pic>
        <p:nvPicPr>
          <p:cNvPr id="7" name="Picture 6" descr="ppt_titlepage_strip.jpg"/>
          <p:cNvPicPr>
            <a:picLocks noChangeAspect="1"/>
          </p:cNvPicPr>
          <p:nvPr userDrawn="1"/>
        </p:nvPicPr>
        <p:blipFill>
          <a:blip r:embed="rId3" cstate="print"/>
          <a:srcRect t="8333" b="8333"/>
          <a:stretch>
            <a:fillRect/>
          </a:stretch>
        </p:blipFill>
        <p:spPr bwMode="auto">
          <a:xfrm>
            <a:off x="0" y="3236913"/>
            <a:ext cx="9144000" cy="762000"/>
          </a:xfrm>
          <a:prstGeom prst="rect">
            <a:avLst/>
          </a:prstGeom>
          <a:noFill/>
          <a:ln w="9525">
            <a:noFill/>
            <a:miter lim="800000"/>
            <a:headEnd/>
            <a:tailEnd/>
          </a:ln>
          <a:effectLst>
            <a:outerShdw dist="76200" dir="5400000" rotWithShape="0">
              <a:srgbClr val="808080">
                <a:alpha val="29999"/>
              </a:srgbClr>
            </a:outerShdw>
          </a:effectLst>
        </p:spPr>
      </p:pic>
      <p:sp>
        <p:nvSpPr>
          <p:cNvPr id="3" name="Subtitle 2"/>
          <p:cNvSpPr>
            <a:spLocks noGrp="1"/>
          </p:cNvSpPr>
          <p:nvPr>
            <p:ph type="subTitle" idx="1"/>
          </p:nvPr>
        </p:nvSpPr>
        <p:spPr>
          <a:xfrm>
            <a:off x="0" y="3996031"/>
            <a:ext cx="9144000" cy="762000"/>
          </a:xfrm>
          <a:ln>
            <a:noFill/>
          </a:ln>
        </p:spPr>
        <p:txBody>
          <a:bodyPr lIns="0" tIns="203200">
            <a:noAutofit/>
          </a:bodyPr>
          <a:lstStyle>
            <a:lvl1pPr marL="0" indent="0" algn="ctr">
              <a:buNone/>
              <a:defRPr sz="2000" cap="all" spc="200"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a:xfrm>
            <a:off x="7843838" y="6399213"/>
            <a:ext cx="968375" cy="201612"/>
          </a:xfrm>
        </p:spPr>
        <p:txBody>
          <a:bodyPr/>
          <a:lstStyle>
            <a:lvl1pPr>
              <a:defRPr/>
            </a:lvl1pPr>
          </a:lstStyle>
          <a:p>
            <a:fld id="{848BF10B-6790-4726-BF5B-2BEF16270259}" type="datetime1">
              <a:rPr lang="en-US" smtClean="0"/>
              <a:pPr/>
              <a:t>8/28/23</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sp>
        <p:nvSpPr>
          <p:cNvPr id="5" name="Rectangle 4"/>
          <p:cNvSpPr/>
          <p:nvPr userDrawn="1"/>
        </p:nvSpPr>
        <p:spPr>
          <a:xfrm>
            <a:off x="0" y="3989388"/>
            <a:ext cx="9144000" cy="762000"/>
          </a:xfrm>
          <a:prstGeom prst="rect">
            <a:avLst/>
          </a:prstGeom>
          <a:solidFill>
            <a:srgbClr val="981E3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pic>
        <p:nvPicPr>
          <p:cNvPr id="6" name="Picture 83" descr="wharton_logo_ppt"/>
          <p:cNvPicPr>
            <a:picLocks noChangeAspect="1" noChangeArrowheads="1"/>
          </p:cNvPicPr>
          <p:nvPr userDrawn="1"/>
        </p:nvPicPr>
        <p:blipFill>
          <a:blip r:embed="rId2" cstate="print"/>
          <a:srcRect/>
          <a:stretch>
            <a:fillRect/>
          </a:stretch>
        </p:blipFill>
        <p:spPr bwMode="auto">
          <a:xfrm>
            <a:off x="2324100" y="709613"/>
            <a:ext cx="4494213" cy="1104900"/>
          </a:xfrm>
          <a:prstGeom prst="rect">
            <a:avLst/>
          </a:prstGeom>
          <a:noFill/>
          <a:ln w="9525">
            <a:noFill/>
            <a:miter lim="800000"/>
            <a:headEnd/>
            <a:tailEnd/>
          </a:ln>
        </p:spPr>
      </p:pic>
      <p:sp>
        <p:nvSpPr>
          <p:cNvPr id="3" name="Subtitle 2"/>
          <p:cNvSpPr>
            <a:spLocks noGrp="1"/>
          </p:cNvSpPr>
          <p:nvPr>
            <p:ph type="subTitle" idx="1"/>
          </p:nvPr>
        </p:nvSpPr>
        <p:spPr>
          <a:xfrm>
            <a:off x="0" y="3996031"/>
            <a:ext cx="9144000" cy="762000"/>
          </a:xfrm>
          <a:ln>
            <a:noFill/>
          </a:ln>
        </p:spPr>
        <p:txBody>
          <a:bodyPr lIns="0" tIns="203200">
            <a:noAutofit/>
          </a:bodyPr>
          <a:lstStyle>
            <a:lvl1pPr marL="0" indent="0" algn="ctr">
              <a:buNone/>
              <a:defRPr sz="2000" cap="all" spc="200"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10"/>
          </p:nvPr>
        </p:nvSpPr>
        <p:spPr>
          <a:xfrm>
            <a:off x="7843838" y="6399213"/>
            <a:ext cx="968375" cy="201612"/>
          </a:xfrm>
        </p:spPr>
        <p:txBody>
          <a:bodyPr/>
          <a:lstStyle>
            <a:lvl1pPr>
              <a:defRPr/>
            </a:lvl1pPr>
          </a:lstStyle>
          <a:p>
            <a:fld id="{B640E9EE-8D13-4B84-B64A-9EB415F06FAD}" type="datetime1">
              <a:rPr lang="en-US" smtClean="0"/>
              <a:pPr/>
              <a:t>8/28/23</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userDrawn="1"/>
        </p:nvSpPr>
        <p:spPr>
          <a:xfrm>
            <a:off x="0" y="0"/>
            <a:ext cx="9144000" cy="4635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sp>
        <p:nvSpPr>
          <p:cNvPr id="4" name="Rectangle 3"/>
          <p:cNvSpPr>
            <a:spLocks noChangeArrowheads="1"/>
          </p:cNvSpPr>
          <p:nvPr userDrawn="1"/>
        </p:nvSpPr>
        <p:spPr bwMode="auto">
          <a:xfrm>
            <a:off x="0" y="3248025"/>
            <a:ext cx="9144000" cy="1392238"/>
          </a:xfrm>
          <a:prstGeom prst="rect">
            <a:avLst/>
          </a:prstGeom>
          <a:solidFill>
            <a:schemeClr val="bg1"/>
          </a:solidFill>
          <a:ln w="9525">
            <a:noFill/>
            <a:miter lim="800000"/>
            <a:headEnd/>
            <a:tailEnd/>
          </a:ln>
          <a:effectLst>
            <a:outerShdw blurRad="63500" dist="63500" dir="5400000" rotWithShape="0">
              <a:srgbClr val="000000">
                <a:alpha val="20000"/>
              </a:srgbClr>
            </a:outerShdw>
          </a:effectLst>
        </p:spPr>
        <p:txBody>
          <a:bodyPr anchor="ctr"/>
          <a:lstStyle/>
          <a:p>
            <a:pPr algn="ctr" defTabSz="457200">
              <a:defRPr/>
            </a:pPr>
            <a:endParaRPr lang="en-US">
              <a:solidFill>
                <a:prstClr val="white"/>
              </a:solidFill>
              <a:ea typeface="ＭＳ Ｐゴシック" charset="-128"/>
            </a:endParaRPr>
          </a:p>
        </p:txBody>
      </p:sp>
      <p:sp>
        <p:nvSpPr>
          <p:cNvPr id="2" name="Title 1"/>
          <p:cNvSpPr>
            <a:spLocks noGrp="1"/>
          </p:cNvSpPr>
          <p:nvPr>
            <p:ph type="title"/>
          </p:nvPr>
        </p:nvSpPr>
        <p:spPr>
          <a:xfrm>
            <a:off x="0" y="3253350"/>
            <a:ext cx="9144000" cy="1388988"/>
          </a:xfrm>
          <a:solidFill>
            <a:srgbClr val="981E32"/>
          </a:solidFill>
        </p:spPr>
        <p:txBody>
          <a:bodyPr lIns="0" tIns="431800"/>
          <a:lstStyle>
            <a:lvl1pPr algn="ctr">
              <a:defRPr sz="2800" b="0" cap="none">
                <a:solidFill>
                  <a:schemeClr val="bg1"/>
                </a:solidFill>
              </a:defRPr>
            </a:lvl1pPr>
          </a:lstStyle>
          <a:p>
            <a:r>
              <a:rPr lang="en-US"/>
              <a:t>Click to edit Master title style</a:t>
            </a:r>
          </a:p>
        </p:txBody>
      </p:sp>
      <p:sp>
        <p:nvSpPr>
          <p:cNvPr id="5" name="Footer Placeholder 4"/>
          <p:cNvSpPr>
            <a:spLocks noGrp="1"/>
          </p:cNvSpPr>
          <p:nvPr>
            <p:ph type="ftr" sz="quarter" idx="10"/>
          </p:nvPr>
        </p:nvSpPr>
        <p:spPr>
          <a:xfrm>
            <a:off x="2282825" y="6316663"/>
            <a:ext cx="4800600" cy="301625"/>
          </a:xfrm>
        </p:spPr>
        <p:txBody>
          <a:bodyPr/>
          <a:lstStyle>
            <a:lvl1pPr>
              <a:defRPr/>
            </a:lvl1pPr>
          </a:lstStyle>
          <a:p>
            <a:pPr>
              <a:defRPr/>
            </a:pPr>
            <a:r>
              <a:rPr lang="en-US">
                <a:solidFill>
                  <a:prstClr val="white">
                    <a:lumMod val="75000"/>
                  </a:prstClr>
                </a:solidFill>
              </a:rPr>
              <a:t>Department Name</a:t>
            </a:r>
          </a:p>
        </p:txBody>
      </p:sp>
      <p:sp>
        <p:nvSpPr>
          <p:cNvPr id="6" name="Slide Number Placeholder 5"/>
          <p:cNvSpPr>
            <a:spLocks noGrp="1"/>
          </p:cNvSpPr>
          <p:nvPr>
            <p:ph type="sldNum" sz="quarter" idx="11"/>
          </p:nvPr>
        </p:nvSpPr>
        <p:spPr>
          <a:xfrm>
            <a:off x="8312150" y="6316663"/>
            <a:ext cx="612775" cy="457200"/>
          </a:xfrm>
        </p:spPr>
        <p:txBody>
          <a:bodyPr/>
          <a:lstStyle>
            <a:lvl1pPr>
              <a:defRPr/>
            </a:lvl1pPr>
          </a:lstStyle>
          <a:p>
            <a:fld id="{D73C314B-F2C8-4764-9D4B-F243704B4D98}"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231775" indent="0">
              <a:defRPr spc="100" baseline="0"/>
            </a:lvl1pPr>
          </a:lstStyle>
          <a:p>
            <a:r>
              <a:rPr lang="en-US"/>
              <a:t>Click to edit Master title style</a:t>
            </a:r>
          </a:p>
        </p:txBody>
      </p:sp>
      <p:sp>
        <p:nvSpPr>
          <p:cNvPr id="3" name="Content Placeholder 2"/>
          <p:cNvSpPr>
            <a:spLocks noGrp="1"/>
          </p:cNvSpPr>
          <p:nvPr>
            <p:ph idx="1"/>
          </p:nvPr>
        </p:nvSpPr>
        <p:spPr/>
        <p:txBody>
          <a:bodyPr lIns="411480" tIns="457200" rIns="182880"/>
          <a:lstStyle>
            <a:lvl1pPr marL="203200" indent="-203200">
              <a:spcBef>
                <a:spcPts val="600"/>
              </a:spcBef>
              <a:spcAft>
                <a:spcPts val="800"/>
              </a:spcAft>
              <a:buSzPct val="120000"/>
              <a:defRPr/>
            </a:lvl1pPr>
            <a:lvl2pPr marL="703263" indent="-246063">
              <a:spcBef>
                <a:spcPts val="200"/>
              </a:spcBef>
              <a:buSzPct val="80000"/>
              <a:buFont typeface="Courier New" pitchFamily="49" charset="0"/>
              <a:buChar char="o"/>
              <a:tabLst/>
              <a:defRPr>
                <a:solidFill>
                  <a:schemeClr val="tx1"/>
                </a:solidFill>
              </a:defRPr>
            </a:lvl2pPr>
            <a:lvl3pPr marL="1223963" indent="-252413">
              <a:lnSpc>
                <a:spcPts val="1600"/>
              </a:lnSpc>
              <a:spcBef>
                <a:spcPts val="200"/>
              </a:spcBef>
              <a:spcAft>
                <a:spcPts val="400"/>
              </a:spcAft>
              <a:buClr>
                <a:schemeClr val="bg1">
                  <a:lumMod val="75000"/>
                </a:schemeClr>
              </a:buClr>
              <a:buSzPct val="100000"/>
              <a:defRPr sz="1600">
                <a:solidFill>
                  <a:schemeClr val="tx1">
                    <a:lumMod val="65000"/>
                    <a:lumOff val="35000"/>
                  </a:schemeClr>
                </a:solidFill>
              </a:defRPr>
            </a:lvl3pPr>
            <a:lvl4pPr marL="1730375" indent="-239713">
              <a:lnSpc>
                <a:spcPts val="1600"/>
              </a:lnSpc>
              <a:spcBef>
                <a:spcPts val="200"/>
              </a:spcBef>
              <a:buSzPct val="80000"/>
              <a:buFont typeface="Courier New" pitchFamily="49" charset="0"/>
              <a:buChar char="o"/>
              <a:tabLst/>
              <a:defRPr sz="1600">
                <a:solidFill>
                  <a:schemeClr val="tx1">
                    <a:lumMod val="65000"/>
                    <a:lumOff val="35000"/>
                  </a:schemeClr>
                </a:solidFill>
              </a:defRPr>
            </a:lvl4pPr>
            <a:lvl5pPr marL="2193925" indent="-252413">
              <a:buSzPct val="80000"/>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097838" y="6629400"/>
            <a:ext cx="969962" cy="196850"/>
          </a:xfrm>
        </p:spPr>
        <p:txBody>
          <a:bodyPr/>
          <a:lstStyle>
            <a:lvl1pPr>
              <a:defRPr/>
            </a:lvl1pPr>
          </a:lstStyle>
          <a:p>
            <a:fld id="{7607EAA8-2EE2-44BC-B84D-3EBBF1CF77E1}" type="datetime1">
              <a:rPr lang="en-US" smtClean="0"/>
              <a:pPr/>
              <a:t>8/28/23</a:t>
            </a:fld>
            <a:endParaRPr lang="en-US"/>
          </a:p>
        </p:txBody>
      </p:sp>
      <p:sp>
        <p:nvSpPr>
          <p:cNvPr id="5" name="Footer Placeholder 4"/>
          <p:cNvSpPr>
            <a:spLocks noGrp="1"/>
          </p:cNvSpPr>
          <p:nvPr>
            <p:ph type="ftr" sz="quarter" idx="11"/>
          </p:nvPr>
        </p:nvSpPr>
        <p:spPr>
          <a:xfrm>
            <a:off x="2286000" y="6316663"/>
            <a:ext cx="4800600" cy="301625"/>
          </a:xfrm>
        </p:spPr>
        <p:txBody>
          <a:bodyPr/>
          <a:lstStyle>
            <a:lvl1pPr>
              <a:defRPr/>
            </a:lvl1pPr>
          </a:lstStyle>
          <a:p>
            <a:pPr>
              <a:defRPr/>
            </a:pPr>
            <a:r>
              <a:rPr lang="en-US">
                <a:solidFill>
                  <a:prstClr val="white">
                    <a:lumMod val="75000"/>
                  </a:prstClr>
                </a:solidFill>
              </a:rPr>
              <a:t>Department Name</a:t>
            </a:r>
          </a:p>
        </p:txBody>
      </p:sp>
      <p:sp>
        <p:nvSpPr>
          <p:cNvPr id="6" name="Slide Number Placeholder 5"/>
          <p:cNvSpPr>
            <a:spLocks noGrp="1"/>
          </p:cNvSpPr>
          <p:nvPr>
            <p:ph type="sldNum" sz="quarter" idx="12"/>
          </p:nvPr>
        </p:nvSpPr>
        <p:spPr>
          <a:xfrm>
            <a:off x="8312150" y="6096000"/>
            <a:ext cx="612775" cy="457200"/>
          </a:xfrm>
        </p:spPr>
        <p:txBody>
          <a:bodyPr/>
          <a:lstStyle>
            <a:lvl1pPr>
              <a:defRPr/>
            </a:lvl1pPr>
          </a:lstStyle>
          <a:p>
            <a:fld id="{0AD79294-3A40-4C87-9C85-4F815C46ED43}"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1" descr="silhouette.jpg"/>
          <p:cNvPicPr>
            <a:picLocks/>
          </p:cNvPicPr>
          <p:nvPr userDrawn="1"/>
        </p:nvPicPr>
        <p:blipFill>
          <a:blip r:embed="rId2" cstate="print"/>
          <a:srcRect/>
          <a:stretch>
            <a:fillRect/>
          </a:stretch>
        </p:blipFill>
        <p:spPr bwMode="auto">
          <a:xfrm>
            <a:off x="4622800" y="1354138"/>
            <a:ext cx="1600200" cy="1884362"/>
          </a:xfrm>
          <a:prstGeom prst="rect">
            <a:avLst/>
          </a:prstGeom>
          <a:noFill/>
          <a:ln w="9525">
            <a:noFill/>
            <a:miter lim="800000"/>
            <a:headEnd/>
            <a:tailEnd/>
          </a:ln>
        </p:spPr>
      </p:pic>
      <p:pic>
        <p:nvPicPr>
          <p:cNvPr id="6" name="Picture 9" descr="silhouette.jpg"/>
          <p:cNvPicPr>
            <a:picLocks/>
          </p:cNvPicPr>
          <p:nvPr userDrawn="1"/>
        </p:nvPicPr>
        <p:blipFill>
          <a:blip r:embed="rId2" cstate="print"/>
          <a:srcRect/>
          <a:stretch>
            <a:fillRect/>
          </a:stretch>
        </p:blipFill>
        <p:spPr bwMode="auto">
          <a:xfrm>
            <a:off x="242888" y="1354138"/>
            <a:ext cx="1600200" cy="1884362"/>
          </a:xfrm>
          <a:prstGeom prst="rect">
            <a:avLst/>
          </a:prstGeom>
          <a:noFill/>
          <a:ln w="9525">
            <a:noFill/>
            <a:miter lim="800000"/>
            <a:headEnd/>
            <a:tailEnd/>
          </a:ln>
        </p:spPr>
      </p:pic>
      <p:sp>
        <p:nvSpPr>
          <p:cNvPr id="7" name="Rectangle 3"/>
          <p:cNvSpPr>
            <a:spLocks noChangeArrowheads="1"/>
          </p:cNvSpPr>
          <p:nvPr userDrawn="1"/>
        </p:nvSpPr>
        <p:spPr bwMode="auto">
          <a:xfrm>
            <a:off x="6226175" y="1352550"/>
            <a:ext cx="2682875" cy="1884363"/>
          </a:xfrm>
          <a:prstGeom prst="rect">
            <a:avLst/>
          </a:prstGeom>
          <a:gradFill flip="none" rotWithShape="1">
            <a:gsLst>
              <a:gs pos="0">
                <a:schemeClr val="tx1"/>
              </a:gs>
              <a:gs pos="100000">
                <a:schemeClr val="bg1">
                  <a:lumMod val="65000"/>
                </a:schemeClr>
              </a:gs>
            </a:gsLst>
            <a:lin ang="0" scaled="1"/>
            <a:tileRect/>
          </a:gradFill>
          <a:ln w="9525">
            <a:noFill/>
            <a:miter lim="800000"/>
            <a:headEnd/>
            <a:tailEnd/>
          </a:ln>
        </p:spPr>
        <p:txBody>
          <a:bodyPr wrap="none" anchor="ctr"/>
          <a:lstStyle/>
          <a:p>
            <a:pPr algn="ctr" eaLnBrk="0" fontAlgn="base" hangingPunct="0">
              <a:spcBef>
                <a:spcPct val="0"/>
              </a:spcBef>
              <a:spcAft>
                <a:spcPct val="0"/>
              </a:spcAft>
              <a:defRPr/>
            </a:pPr>
            <a:endParaRPr lang="en-US" sz="1200">
              <a:solidFill>
                <a:prstClr val="black"/>
              </a:solidFill>
              <a:ea typeface="ＭＳ Ｐゴシック" pitchFamily="-64" charset="-128"/>
            </a:endParaRPr>
          </a:p>
        </p:txBody>
      </p:sp>
      <p:sp>
        <p:nvSpPr>
          <p:cNvPr id="8" name="Rectangle 3"/>
          <p:cNvSpPr>
            <a:spLocks noChangeArrowheads="1"/>
          </p:cNvSpPr>
          <p:nvPr userDrawn="1"/>
        </p:nvSpPr>
        <p:spPr bwMode="auto">
          <a:xfrm>
            <a:off x="1846263" y="1352550"/>
            <a:ext cx="2682875" cy="1884363"/>
          </a:xfrm>
          <a:prstGeom prst="rect">
            <a:avLst/>
          </a:prstGeom>
          <a:gradFill flip="none" rotWithShape="1">
            <a:gsLst>
              <a:gs pos="0">
                <a:schemeClr val="tx1"/>
              </a:gs>
              <a:gs pos="100000">
                <a:schemeClr val="bg1">
                  <a:lumMod val="65000"/>
                </a:schemeClr>
              </a:gs>
            </a:gsLst>
            <a:lin ang="0" scaled="1"/>
            <a:tileRect/>
          </a:gradFill>
          <a:ln w="9525">
            <a:noFill/>
            <a:miter lim="800000"/>
            <a:headEnd/>
            <a:tailEnd/>
          </a:ln>
        </p:spPr>
        <p:txBody>
          <a:bodyPr wrap="none" anchor="ctr"/>
          <a:lstStyle/>
          <a:p>
            <a:pPr algn="ctr" eaLnBrk="0" fontAlgn="base" hangingPunct="0">
              <a:spcBef>
                <a:spcPct val="0"/>
              </a:spcBef>
              <a:spcAft>
                <a:spcPct val="0"/>
              </a:spcAft>
              <a:defRPr/>
            </a:pPr>
            <a:endParaRPr lang="en-US" sz="1200">
              <a:solidFill>
                <a:prstClr val="black"/>
              </a:solidFill>
              <a:ea typeface="ＭＳ Ｐゴシック" pitchFamily="-64" charset="-128"/>
            </a:endParaRPr>
          </a:p>
        </p:txBody>
      </p:sp>
      <p:sp>
        <p:nvSpPr>
          <p:cNvPr id="3" name="Content Placeholder 2"/>
          <p:cNvSpPr>
            <a:spLocks noGrp="1"/>
          </p:cNvSpPr>
          <p:nvPr>
            <p:ph sz="half" idx="1"/>
          </p:nvPr>
        </p:nvSpPr>
        <p:spPr>
          <a:xfrm>
            <a:off x="232118" y="1350500"/>
            <a:ext cx="1636776" cy="1885070"/>
          </a:xfrm>
        </p:spPr>
        <p:txBody>
          <a:bodyPr lIns="0" tIns="0" anchor="ctr">
            <a:noAutofit/>
          </a:bodyPr>
          <a:lstStyle>
            <a:lvl1pPr algn="ctr">
              <a:buFontTx/>
              <a:buNone/>
              <a:defRPr sz="1200" baseline="0"/>
            </a:lvl1pPr>
            <a:lvl2pPr>
              <a:buFontTx/>
              <a:buNone/>
              <a:defRPr sz="1200"/>
            </a:lvl2pPr>
            <a:lvl3pPr>
              <a:buFontTx/>
              <a:buNone/>
              <a:defRPr sz="1200"/>
            </a:lvl3pPr>
            <a:lvl4pPr>
              <a:buFontTx/>
              <a:buNone/>
              <a:defRPr sz="1200"/>
            </a:lvl4pPr>
            <a:lvl5pPr>
              <a:buFontTx/>
              <a:buNone/>
              <a:defRPr sz="12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4605997" y="1353312"/>
            <a:ext cx="1636776" cy="1883664"/>
          </a:xfrm>
        </p:spPr>
        <p:txBody>
          <a:bodyPr lIns="0" tIns="0" anchor="ctr">
            <a:noAutofit/>
          </a:bodyPr>
          <a:lstStyle>
            <a:lvl1pPr algn="ctr">
              <a:buFontTx/>
              <a:buNone/>
              <a:defRPr sz="1200" baseline="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p:txBody>
      </p:sp>
      <p:sp>
        <p:nvSpPr>
          <p:cNvPr id="2" name="Title 1"/>
          <p:cNvSpPr>
            <a:spLocks noGrp="1"/>
          </p:cNvSpPr>
          <p:nvPr>
            <p:ph type="title"/>
          </p:nvPr>
        </p:nvSpPr>
        <p:spPr/>
        <p:txBody>
          <a:bodyPr/>
          <a:lstStyle>
            <a:lvl1pPr>
              <a:defRPr baseline="0"/>
            </a:lvl1pPr>
          </a:lstStyle>
          <a:p>
            <a:r>
              <a:rPr lang="en-US"/>
              <a:t>Click to edit Master title style</a:t>
            </a:r>
          </a:p>
        </p:txBody>
      </p:sp>
      <p:sp>
        <p:nvSpPr>
          <p:cNvPr id="9" name="Date Placeholder 4"/>
          <p:cNvSpPr>
            <a:spLocks noGrp="1"/>
          </p:cNvSpPr>
          <p:nvPr>
            <p:ph type="dt" sz="half" idx="10"/>
          </p:nvPr>
        </p:nvSpPr>
        <p:spPr>
          <a:xfrm>
            <a:off x="7845425" y="6397625"/>
            <a:ext cx="969963" cy="196850"/>
          </a:xfrm>
        </p:spPr>
        <p:txBody>
          <a:bodyPr/>
          <a:lstStyle>
            <a:lvl1pPr>
              <a:defRPr/>
            </a:lvl1pPr>
          </a:lstStyle>
          <a:p>
            <a:fld id="{630705A1-38B7-4C44-B025-F19900440751}" type="datetime1">
              <a:rPr lang="en-US" smtClean="0"/>
              <a:pPr/>
              <a:t>8/28/23</a:t>
            </a:fld>
            <a:endParaRPr lang="en-US"/>
          </a:p>
        </p:txBody>
      </p:sp>
      <p:sp>
        <p:nvSpPr>
          <p:cNvPr id="10" name="Footer Placeholder 5"/>
          <p:cNvSpPr>
            <a:spLocks noGrp="1"/>
          </p:cNvSpPr>
          <p:nvPr>
            <p:ph type="ftr" sz="quarter" idx="11"/>
          </p:nvPr>
        </p:nvSpPr>
        <p:spPr>
          <a:xfrm>
            <a:off x="2286000" y="6316663"/>
            <a:ext cx="4800600" cy="301625"/>
          </a:xfrm>
        </p:spPr>
        <p:txBody>
          <a:bodyPr/>
          <a:lstStyle>
            <a:lvl1pPr>
              <a:defRPr/>
            </a:lvl1pPr>
          </a:lstStyle>
          <a:p>
            <a:pPr>
              <a:defRPr/>
            </a:pPr>
            <a:r>
              <a:rPr lang="en-US">
                <a:solidFill>
                  <a:prstClr val="white">
                    <a:lumMod val="75000"/>
                  </a:prstClr>
                </a:solidFill>
              </a:rPr>
              <a:t>Department Name</a:t>
            </a:r>
          </a:p>
        </p:txBody>
      </p:sp>
      <p:sp>
        <p:nvSpPr>
          <p:cNvPr id="11" name="Slide Number Placeholder 6"/>
          <p:cNvSpPr>
            <a:spLocks noGrp="1"/>
          </p:cNvSpPr>
          <p:nvPr>
            <p:ph type="sldNum" sz="quarter" idx="12"/>
          </p:nvPr>
        </p:nvSpPr>
        <p:spPr>
          <a:xfrm>
            <a:off x="8312150" y="6316663"/>
            <a:ext cx="612775" cy="457200"/>
          </a:xfrm>
        </p:spPr>
        <p:txBody>
          <a:bodyPr/>
          <a:lstStyle>
            <a:lvl1pPr>
              <a:defRPr/>
            </a:lvl1pPr>
          </a:lstStyle>
          <a:p>
            <a:fld id="{4BBE2022-A481-4C96-ACD9-332557C88A3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031B8-428C-4C41-B9A0-B9D9CD57E9AD}" type="datetimeFigureOut">
              <a:rPr lang="en-US" smtClean="0"/>
              <a:pPr/>
              <a:t>8/28/23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031B8-428C-4C41-B9A0-B9D9CD57E9AD}" type="datetimeFigureOut">
              <a:rPr lang="en-US" smtClean="0"/>
              <a:pPr/>
              <a:t>8/28/23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031B8-428C-4C41-B9A0-B9D9CD57E9AD}" type="datetimeFigureOut">
              <a:rPr lang="en-US" smtClean="0"/>
              <a:pPr/>
              <a:t>8/28/23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031B8-428C-4C41-B9A0-B9D9CD57E9AD}" type="datetimeFigureOut">
              <a:rPr lang="en-US" smtClean="0"/>
              <a:pPr/>
              <a:t>8/28/23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031B8-428C-4C41-B9A0-B9D9CD57E9AD}" type="datetimeFigureOut">
              <a:rPr lang="en-US" smtClean="0"/>
              <a:pPr/>
              <a:t>8/28/23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031B8-428C-4C41-B9A0-B9D9CD57E9AD}" type="datetimeFigureOut">
              <a:rPr lang="en-US" smtClean="0"/>
              <a:pPr/>
              <a:t>8/28/23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8031B8-428C-4C41-B9A0-B9D9CD57E9AD}" type="datetimeFigureOut">
              <a:rPr lang="en-US" smtClean="0"/>
              <a:pPr/>
              <a:t>8/28/23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8031B8-428C-4C41-B9A0-B9D9CD57E9AD}" type="datetimeFigureOut">
              <a:rPr lang="en-US" smtClean="0"/>
              <a:pPr/>
              <a:t>8/28/23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DBC68-56A2-4951-938D-036C6BB2D5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031B8-428C-4C41-B9A0-B9D9CD57E9AD}" type="datetimeFigureOut">
              <a:rPr lang="en-US" smtClean="0"/>
              <a:pPr/>
              <a:t>8/28/23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DBC68-56A2-4951-938D-036C6BB2D5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Footer Placeholder 14"/>
          <p:cNvSpPr>
            <a:spLocks noGrp="1"/>
          </p:cNvSpPr>
          <p:nvPr>
            <p:ph type="ftr" sz="quarter" idx="3"/>
          </p:nvPr>
        </p:nvSpPr>
        <p:spPr>
          <a:xfrm>
            <a:off x="2286000" y="6321425"/>
            <a:ext cx="4800600" cy="304800"/>
          </a:xfrm>
          <a:prstGeom prst="rect">
            <a:avLst/>
          </a:prstGeom>
        </p:spPr>
        <p:txBody>
          <a:bodyPr vert="horz" lIns="0" tIns="0" rIns="0" bIns="0" rtlCol="0" anchor="t" anchorCtr="0"/>
          <a:lstStyle>
            <a:lvl1pPr algn="l">
              <a:defRPr sz="1600" cap="all" spc="100" baseline="0">
                <a:solidFill>
                  <a:schemeClr val="bg1">
                    <a:lumMod val="75000"/>
                  </a:schemeClr>
                </a:solidFill>
                <a:latin typeface="Times New Roman" pitchFamily="18" charset="0"/>
                <a:ea typeface="ＭＳ Ｐゴシック"/>
                <a:cs typeface="Times New Roman" pitchFamily="18" charset="0"/>
              </a:defRPr>
            </a:lvl1pPr>
          </a:lstStyle>
          <a:p>
            <a:pPr fontAlgn="base">
              <a:spcBef>
                <a:spcPct val="0"/>
              </a:spcBef>
              <a:spcAft>
                <a:spcPct val="0"/>
              </a:spcAft>
              <a:defRPr/>
            </a:pPr>
            <a:r>
              <a:rPr lang="en-US">
                <a:solidFill>
                  <a:prstClr val="white">
                    <a:lumMod val="75000"/>
                  </a:prstClr>
                </a:solidFill>
              </a:rPr>
              <a:t>Department Name</a:t>
            </a:r>
          </a:p>
        </p:txBody>
      </p:sp>
      <p:sp>
        <p:nvSpPr>
          <p:cNvPr id="7" name="Rectangle 6"/>
          <p:cNvSpPr/>
          <p:nvPr userDrawn="1"/>
        </p:nvSpPr>
        <p:spPr>
          <a:xfrm flipV="1">
            <a:off x="0" y="649288"/>
            <a:ext cx="9144000" cy="3160712"/>
          </a:xfrm>
          <a:prstGeom prst="rect">
            <a:avLst/>
          </a:prstGeom>
          <a:gradFill flip="none" rotWithShape="1">
            <a:gsLst>
              <a:gs pos="0">
                <a:schemeClr val="bg1"/>
              </a:gs>
              <a:gs pos="100000">
                <a:schemeClr val="accent1">
                  <a:lumMod val="40000"/>
                  <a:lumOff val="60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sp>
        <p:nvSpPr>
          <p:cNvPr id="9" name="Date Placeholder 3"/>
          <p:cNvSpPr>
            <a:spLocks noGrp="1"/>
          </p:cNvSpPr>
          <p:nvPr>
            <p:ph type="dt" sz="half" idx="2"/>
          </p:nvPr>
        </p:nvSpPr>
        <p:spPr>
          <a:xfrm>
            <a:off x="8174037" y="6661150"/>
            <a:ext cx="969963" cy="196850"/>
          </a:xfrm>
          <a:prstGeom prst="rect">
            <a:avLst/>
          </a:prstGeom>
          <a:ln>
            <a:noFill/>
          </a:ln>
        </p:spPr>
        <p:txBody>
          <a:bodyPr vert="horz" wrap="square" lIns="0" tIns="0" rIns="0" bIns="0" numCol="1" anchor="t" anchorCtr="0" compatLnSpc="1">
            <a:prstTxWarp prst="textNoShape">
              <a:avLst/>
            </a:prstTxWarp>
          </a:bodyPr>
          <a:lstStyle>
            <a:lvl1pPr algn="ctr">
              <a:defRPr sz="900">
                <a:solidFill>
                  <a:srgbClr val="C4C4C4"/>
                </a:solidFill>
              </a:defRPr>
            </a:lvl1pPr>
          </a:lstStyle>
          <a:p>
            <a:pPr fontAlgn="base">
              <a:spcBef>
                <a:spcPct val="0"/>
              </a:spcBef>
              <a:spcAft>
                <a:spcPct val="0"/>
              </a:spcAft>
            </a:pPr>
            <a:fld id="{E2AA31DB-60EF-42CC-BCCA-945D29A9AABF}" type="datetime1">
              <a:rPr lang="en-US" smtClean="0">
                <a:ea typeface="ＭＳ Ｐゴシック" charset="-128"/>
              </a:rPr>
              <a:pPr fontAlgn="base">
                <a:spcBef>
                  <a:spcPct val="0"/>
                </a:spcBef>
                <a:spcAft>
                  <a:spcPct val="0"/>
                </a:spcAft>
              </a:pPr>
              <a:t>8/28/23</a:t>
            </a:fld>
            <a:endParaRPr lang="en-US" dirty="0">
              <a:ea typeface="ＭＳ Ｐゴシック" charset="-128"/>
            </a:endParaRPr>
          </a:p>
        </p:txBody>
      </p:sp>
      <p:sp>
        <p:nvSpPr>
          <p:cNvPr id="11" name="Slide Number Placeholder 5"/>
          <p:cNvSpPr>
            <a:spLocks noGrp="1"/>
          </p:cNvSpPr>
          <p:nvPr>
            <p:ph type="sldNum" sz="quarter" idx="4"/>
          </p:nvPr>
        </p:nvSpPr>
        <p:spPr>
          <a:xfrm>
            <a:off x="8312150" y="6175375"/>
            <a:ext cx="609600" cy="377825"/>
          </a:xfrm>
          <a:prstGeom prst="rect">
            <a:avLst/>
          </a:prstGeom>
          <a:ln>
            <a:noFill/>
          </a:ln>
        </p:spPr>
        <p:txBody>
          <a:bodyPr vert="horz" wrap="square" lIns="0" tIns="0" rIns="0" bIns="0" numCol="1" anchor="t" anchorCtr="0" compatLnSpc="1">
            <a:prstTxWarp prst="textNoShape">
              <a:avLst/>
            </a:prstTxWarp>
          </a:bodyPr>
          <a:lstStyle>
            <a:lvl1pPr algn="r">
              <a:defRPr sz="1600">
                <a:solidFill>
                  <a:srgbClr val="BFBFBF"/>
                </a:solidFill>
                <a:latin typeface="Times New Roman" charset="0"/>
                <a:cs typeface="Times New Roman" charset="0"/>
              </a:defRPr>
            </a:lvl1pPr>
          </a:lstStyle>
          <a:p>
            <a:pPr fontAlgn="base">
              <a:spcBef>
                <a:spcPct val="0"/>
              </a:spcBef>
              <a:spcAft>
                <a:spcPct val="0"/>
              </a:spcAft>
            </a:pPr>
            <a:fld id="{FCA33A1B-7AEE-415F-A26C-6CBD12F48F51}" type="slidenum">
              <a:rPr lang="en-US">
                <a:ea typeface="ＭＳ Ｐゴシック" charset="-128"/>
              </a:rPr>
              <a:pPr fontAlgn="base">
                <a:spcBef>
                  <a:spcPct val="0"/>
                </a:spcBef>
                <a:spcAft>
                  <a:spcPct val="0"/>
                </a:spcAft>
              </a:pPr>
              <a:t>‹#›</a:t>
            </a:fld>
            <a:endParaRPr lang="en-US">
              <a:ea typeface="ＭＳ Ｐゴシック" charset="-128"/>
            </a:endParaRPr>
          </a:p>
        </p:txBody>
      </p:sp>
      <p:sp>
        <p:nvSpPr>
          <p:cNvPr id="1031" name="Title Placeholder 1"/>
          <p:cNvSpPr>
            <a:spLocks noGrp="1"/>
          </p:cNvSpPr>
          <p:nvPr>
            <p:ph type="title"/>
          </p:nvPr>
        </p:nvSpPr>
        <p:spPr bwMode="auto">
          <a:xfrm>
            <a:off x="0" y="0"/>
            <a:ext cx="8926513" cy="657225"/>
          </a:xfrm>
          <a:prstGeom prst="rect">
            <a:avLst/>
          </a:prstGeom>
          <a:noFill/>
          <a:ln w="9525">
            <a:noFill/>
            <a:miter lim="800000"/>
            <a:headEnd/>
            <a:tailEnd/>
          </a:ln>
        </p:spPr>
        <p:txBody>
          <a:bodyPr vert="horz" wrap="square" lIns="152400" tIns="76200" rIns="0" bIns="0" numCol="1" anchor="t" anchorCtr="0" compatLnSpc="1">
            <a:prstTxWarp prst="textNoShape">
              <a:avLst/>
            </a:prstTxWarp>
          </a:bodyPr>
          <a:lstStyle/>
          <a:p>
            <a:pPr lvl="0"/>
            <a:r>
              <a:rPr lang="en-US"/>
              <a:t>Click to edit Master title style</a:t>
            </a:r>
          </a:p>
        </p:txBody>
      </p:sp>
      <p:sp>
        <p:nvSpPr>
          <p:cNvPr id="1032" name="Text Placeholder 2"/>
          <p:cNvSpPr>
            <a:spLocks noGrp="1"/>
          </p:cNvSpPr>
          <p:nvPr>
            <p:ph type="body" idx="1"/>
          </p:nvPr>
        </p:nvSpPr>
        <p:spPr bwMode="auto">
          <a:xfrm>
            <a:off x="0" y="657225"/>
            <a:ext cx="9144000" cy="5305425"/>
          </a:xfrm>
          <a:prstGeom prst="rect">
            <a:avLst/>
          </a:prstGeom>
          <a:noFill/>
          <a:ln w="9525">
            <a:noFill/>
            <a:miter lim="800000"/>
            <a:headEnd/>
            <a:tailEnd/>
          </a:ln>
        </p:spPr>
        <p:txBody>
          <a:bodyPr vert="horz" wrap="square" lIns="152400" tIns="254000" rIns="155448"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p:cNvPicPr>
            <a:picLocks noChangeAspect="1"/>
          </p:cNvPicPr>
          <p:nvPr userDrawn="1"/>
        </p:nvPicPr>
        <p:blipFill>
          <a:blip r:embed="rId7"/>
          <a:stretch>
            <a:fillRect/>
          </a:stretch>
        </p:blipFill>
        <p:spPr>
          <a:xfrm>
            <a:off x="4800600" y="6188363"/>
            <a:ext cx="3975100" cy="437862"/>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p:txStyles>
    <p:titleStyle>
      <a:lvl1pPr marL="231775" indent="-231775" algn="l" rtl="0" eaLnBrk="0" fontAlgn="base" hangingPunct="0">
        <a:spcBef>
          <a:spcPct val="0"/>
        </a:spcBef>
        <a:spcAft>
          <a:spcPct val="0"/>
        </a:spcAft>
        <a:defRPr sz="2800" b="1" kern="1200">
          <a:solidFill>
            <a:srgbClr val="981E32"/>
          </a:solidFill>
          <a:latin typeface="+mj-lt"/>
          <a:ea typeface="ＭＳ Ｐゴシック" charset="-128"/>
          <a:cs typeface="+mj-cs"/>
        </a:defRPr>
      </a:lvl1pPr>
      <a:lvl2pPr marL="231775" indent="-231775" algn="l" rtl="0" eaLnBrk="0" fontAlgn="base" hangingPunct="0">
        <a:spcBef>
          <a:spcPct val="0"/>
        </a:spcBef>
        <a:spcAft>
          <a:spcPct val="0"/>
        </a:spcAft>
        <a:defRPr sz="2800" b="1">
          <a:solidFill>
            <a:srgbClr val="981E32"/>
          </a:solidFill>
          <a:latin typeface="Arial" pitchFamily="34" charset="0"/>
          <a:ea typeface="ＭＳ Ｐゴシック" charset="-128"/>
        </a:defRPr>
      </a:lvl2pPr>
      <a:lvl3pPr marL="231775" indent="-231775" algn="l" rtl="0" eaLnBrk="0" fontAlgn="base" hangingPunct="0">
        <a:spcBef>
          <a:spcPct val="0"/>
        </a:spcBef>
        <a:spcAft>
          <a:spcPct val="0"/>
        </a:spcAft>
        <a:defRPr sz="2800" b="1">
          <a:solidFill>
            <a:srgbClr val="981E32"/>
          </a:solidFill>
          <a:latin typeface="Arial" pitchFamily="34" charset="0"/>
          <a:ea typeface="ＭＳ Ｐゴシック" charset="-128"/>
        </a:defRPr>
      </a:lvl3pPr>
      <a:lvl4pPr marL="231775" indent="-231775" algn="l" rtl="0" eaLnBrk="0" fontAlgn="base" hangingPunct="0">
        <a:spcBef>
          <a:spcPct val="0"/>
        </a:spcBef>
        <a:spcAft>
          <a:spcPct val="0"/>
        </a:spcAft>
        <a:defRPr sz="2800" b="1">
          <a:solidFill>
            <a:srgbClr val="981E32"/>
          </a:solidFill>
          <a:latin typeface="Arial" pitchFamily="34" charset="0"/>
          <a:ea typeface="ＭＳ Ｐゴシック" charset="-128"/>
        </a:defRPr>
      </a:lvl4pPr>
      <a:lvl5pPr marL="231775" indent="-231775" algn="l" rtl="0" eaLnBrk="0" fontAlgn="base" hangingPunct="0">
        <a:spcBef>
          <a:spcPct val="0"/>
        </a:spcBef>
        <a:spcAft>
          <a:spcPct val="0"/>
        </a:spcAft>
        <a:defRPr sz="2800" b="1">
          <a:solidFill>
            <a:srgbClr val="981E32"/>
          </a:solidFill>
          <a:latin typeface="Arial" pitchFamily="34" charset="0"/>
          <a:ea typeface="ＭＳ Ｐゴシック" charset="-128"/>
        </a:defRPr>
      </a:lvl5pPr>
      <a:lvl6pPr marL="688975" algn="l" rtl="0" fontAlgn="base">
        <a:spcBef>
          <a:spcPct val="0"/>
        </a:spcBef>
        <a:spcAft>
          <a:spcPct val="0"/>
        </a:spcAft>
        <a:defRPr sz="2000" b="1">
          <a:solidFill>
            <a:srgbClr val="981E32"/>
          </a:solidFill>
          <a:latin typeface="Arial" pitchFamily="34" charset="0"/>
        </a:defRPr>
      </a:lvl6pPr>
      <a:lvl7pPr marL="1146175" algn="l" rtl="0" fontAlgn="base">
        <a:spcBef>
          <a:spcPct val="0"/>
        </a:spcBef>
        <a:spcAft>
          <a:spcPct val="0"/>
        </a:spcAft>
        <a:defRPr sz="2000" b="1">
          <a:solidFill>
            <a:srgbClr val="981E32"/>
          </a:solidFill>
          <a:latin typeface="Arial" pitchFamily="34" charset="0"/>
        </a:defRPr>
      </a:lvl7pPr>
      <a:lvl8pPr marL="1603375" algn="l" rtl="0" fontAlgn="base">
        <a:spcBef>
          <a:spcPct val="0"/>
        </a:spcBef>
        <a:spcAft>
          <a:spcPct val="0"/>
        </a:spcAft>
        <a:defRPr sz="2000" b="1">
          <a:solidFill>
            <a:srgbClr val="981E32"/>
          </a:solidFill>
          <a:latin typeface="Arial" pitchFamily="34" charset="0"/>
        </a:defRPr>
      </a:lvl8pPr>
      <a:lvl9pPr marL="2060575" algn="l" rtl="0" fontAlgn="base">
        <a:spcBef>
          <a:spcPct val="0"/>
        </a:spcBef>
        <a:spcAft>
          <a:spcPct val="0"/>
        </a:spcAft>
        <a:defRPr sz="2000" b="1">
          <a:solidFill>
            <a:srgbClr val="981E32"/>
          </a:solidFill>
          <a:latin typeface="Arial" pitchFamily="34" charset="0"/>
        </a:defRPr>
      </a:lvl9pPr>
    </p:titleStyle>
    <p:bodyStyle>
      <a:lvl1pPr marL="231775" indent="-231775" algn="l" rtl="0" eaLnBrk="0" fontAlgn="base" hangingPunct="0">
        <a:lnSpc>
          <a:spcPts val="2400"/>
        </a:lnSpc>
        <a:spcBef>
          <a:spcPts val="600"/>
        </a:spcBef>
        <a:spcAft>
          <a:spcPts val="600"/>
        </a:spcAft>
        <a:buFont typeface="Arial" charset="0"/>
        <a:buChar char="•"/>
        <a:defRPr sz="2000" kern="1200">
          <a:solidFill>
            <a:schemeClr val="tx1"/>
          </a:solidFill>
          <a:latin typeface="+mn-lt"/>
          <a:ea typeface="ＭＳ Ｐゴシック" charset="-128"/>
          <a:cs typeface="+mn-cs"/>
        </a:defRPr>
      </a:lvl1pPr>
      <a:lvl2pPr marL="688975" indent="-231775" algn="l" rtl="0" eaLnBrk="0" fontAlgn="base" hangingPunct="0">
        <a:lnSpc>
          <a:spcPts val="2000"/>
        </a:lnSpc>
        <a:spcBef>
          <a:spcPts val="400"/>
        </a:spcBef>
        <a:spcAft>
          <a:spcPts val="400"/>
        </a:spcAft>
        <a:buFont typeface="Arial" charset="0"/>
        <a:buChar char="•"/>
        <a:defRPr sz="2000" kern="1200">
          <a:solidFill>
            <a:schemeClr val="tx1"/>
          </a:solidFill>
          <a:latin typeface="+mn-lt"/>
          <a:ea typeface="ＭＳ Ｐゴシック" charset="-128"/>
          <a:cs typeface="+mn-cs"/>
        </a:defRPr>
      </a:lvl2pPr>
      <a:lvl3pPr marL="1146175" indent="-231775" algn="l" rtl="0" eaLnBrk="0" fontAlgn="base" hangingPunct="0">
        <a:lnSpc>
          <a:spcPts val="1800"/>
        </a:lnSpc>
        <a:spcBef>
          <a:spcPts val="400"/>
        </a:spcBef>
        <a:spcAft>
          <a:spcPts val="400"/>
        </a:spcAft>
        <a:buClr>
          <a:srgbClr val="7F7F7F"/>
        </a:buClr>
        <a:buSzPct val="90000"/>
        <a:buFont typeface="Wingdings" charset="2"/>
        <a:buChar char="§"/>
        <a:defRPr kern="1200">
          <a:solidFill>
            <a:srgbClr val="595959"/>
          </a:solidFill>
          <a:latin typeface="+mn-lt"/>
          <a:ea typeface="ＭＳ Ｐゴシック" charset="-128"/>
          <a:cs typeface="+mn-cs"/>
        </a:defRPr>
      </a:lvl3pPr>
      <a:lvl4pPr marL="1600200" indent="-228600" algn="l" rtl="0" eaLnBrk="0" fontAlgn="base" hangingPunct="0">
        <a:lnSpc>
          <a:spcPts val="1800"/>
        </a:lnSpc>
        <a:spcBef>
          <a:spcPts val="400"/>
        </a:spcBef>
        <a:spcAft>
          <a:spcPts val="200"/>
        </a:spcAft>
        <a:buClr>
          <a:srgbClr val="7F7F7F"/>
        </a:buClr>
        <a:buFont typeface="Wingdings" charset="2"/>
        <a:buChar char="§"/>
        <a:defRPr kern="1200">
          <a:solidFill>
            <a:srgbClr val="595959"/>
          </a:solidFill>
          <a:latin typeface="+mn-lt"/>
          <a:ea typeface="ＭＳ Ｐゴシック" charset="-128"/>
          <a:cs typeface="+mn-cs"/>
        </a:defRPr>
      </a:lvl4pPr>
      <a:lvl5pPr marL="2057400" indent="-228600" algn="l" rtl="0" eaLnBrk="0" fontAlgn="base" hangingPunct="0">
        <a:lnSpc>
          <a:spcPts val="1600"/>
        </a:lnSpc>
        <a:spcBef>
          <a:spcPts val="200"/>
        </a:spcBef>
        <a:spcAft>
          <a:spcPts val="200"/>
        </a:spcAft>
        <a:buFont typeface="Arial" charset="0"/>
        <a:buChar char="»"/>
        <a:defRPr sz="16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mailto:jlau@wharton.upenn.edu" TargetMode="External"/><Relationship Id="rId2" Type="http://schemas.openxmlformats.org/officeDocument/2006/relationships/hyperlink" Target="mailto:nichs@wharton.upenn.edu" TargetMode="External"/><Relationship Id="rId1" Type="http://schemas.openxmlformats.org/officeDocument/2006/relationships/slideLayout" Target="../slideLayouts/slideLayout15.xml"/><Relationship Id="rId4" Type="http://schemas.openxmlformats.org/officeDocument/2006/relationships/hyperlink" Target="mailto:arunkd@wharton.upenn.ed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12"/>
          <p:cNvSpPr txBox="1">
            <a:spLocks/>
          </p:cNvSpPr>
          <p:nvPr/>
        </p:nvSpPr>
        <p:spPr bwMode="auto">
          <a:xfrm>
            <a:off x="0" y="3995738"/>
            <a:ext cx="9144000" cy="762000"/>
          </a:xfrm>
          <a:prstGeom prst="rect">
            <a:avLst/>
          </a:prstGeom>
          <a:solidFill>
            <a:schemeClr val="accent2">
              <a:lumMod val="75000"/>
            </a:schemeClr>
          </a:solidFill>
          <a:ln w="9525">
            <a:noFill/>
            <a:miter lim="800000"/>
            <a:headEnd/>
            <a:tailEnd/>
          </a:ln>
        </p:spPr>
        <p:txBody>
          <a:bodyPr vert="horz" wrap="square" lIns="0" tIns="203200" rIns="155448" bIns="0" numCol="1" anchor="t" anchorCtr="0" compatLnSpc="1">
            <a:prstTxWarp prst="textNoShape">
              <a:avLst/>
            </a:prstTxWarp>
            <a:noAutofit/>
          </a:bodyPr>
          <a:lstStyle/>
          <a:p>
            <a:pPr marL="0" marR="0" lvl="0" indent="0" algn="ctr" defTabSz="914400" rtl="0" eaLnBrk="0" fontAlgn="base" latinLnBrk="0" hangingPunct="0">
              <a:lnSpc>
                <a:spcPts val="2400"/>
              </a:lnSpc>
              <a:spcBef>
                <a:spcPts val="600"/>
              </a:spcBef>
              <a:spcAft>
                <a:spcPts val="600"/>
              </a:spcAft>
              <a:buClrTx/>
              <a:buSzTx/>
              <a:buFont typeface="Arial" charset="0"/>
              <a:buNone/>
              <a:tabLst/>
              <a:defRPr/>
            </a:pPr>
            <a:r>
              <a:rPr kumimoji="0" lang="en-US" sz="2000" b="0" i="0" u="none" strike="noStrike" kern="1200" cap="none" spc="200" normalizeH="0" baseline="0" noProof="0" dirty="0">
                <a:ln>
                  <a:noFill/>
                </a:ln>
                <a:solidFill>
                  <a:sysClr val="window" lastClr="FFFFFF"/>
                </a:solidFill>
                <a:effectLst/>
                <a:uLnTx/>
                <a:uFillTx/>
                <a:latin typeface="Arial"/>
                <a:ea typeface="ＭＳ Ｐゴシック" charset="-128"/>
                <a:cs typeface="+mn-cs"/>
              </a:rPr>
              <a:t>LSMP 4210 Syllabus</a:t>
            </a:r>
            <a:r>
              <a:rPr lang="en-US" sz="2000" spc="200" noProof="0" dirty="0">
                <a:solidFill>
                  <a:sysClr val="window" lastClr="FFFFFF"/>
                </a:solidFill>
                <a:latin typeface="Arial"/>
                <a:ea typeface="ＭＳ Ｐゴシック" charset="-128"/>
              </a:rPr>
              <a:t>:  </a:t>
            </a:r>
            <a:r>
              <a:rPr lang="en-US" sz="2000" spc="200" dirty="0">
                <a:solidFill>
                  <a:sysClr val="window" lastClr="FFFFFF"/>
                </a:solidFill>
                <a:latin typeface="Arial"/>
                <a:ea typeface="ＭＳ Ｐゴシック" charset="-128"/>
              </a:rPr>
              <a:t>Fall 2023</a:t>
            </a:r>
            <a:endParaRPr kumimoji="0" lang="en-US" sz="2000" b="0" i="0" u="none" strike="noStrike" kern="1200" cap="none" spc="200" normalizeH="0" baseline="0" noProof="0" dirty="0">
              <a:ln>
                <a:noFill/>
              </a:ln>
              <a:solidFill>
                <a:sysClr val="window" lastClr="FFFFFF"/>
              </a:solidFill>
              <a:effectLst/>
              <a:uLnTx/>
              <a:uFillTx/>
              <a:latin typeface="Arial"/>
              <a:ea typeface="ＭＳ Ｐゴシック" charset="-128"/>
              <a:cs typeface="+mn-cs"/>
            </a:endParaRPr>
          </a:p>
        </p:txBody>
      </p:sp>
      <p:sp>
        <p:nvSpPr>
          <p:cNvPr id="7" name="Subtitle 2"/>
          <p:cNvSpPr txBox="1">
            <a:spLocks/>
          </p:cNvSpPr>
          <p:nvPr/>
        </p:nvSpPr>
        <p:spPr bwMode="auto">
          <a:xfrm>
            <a:off x="9526" y="1524000"/>
            <a:ext cx="9144000" cy="1143000"/>
          </a:xfrm>
          <a:prstGeom prst="rect">
            <a:avLst/>
          </a:prstGeom>
          <a:noFill/>
          <a:ln w="9525">
            <a:noFill/>
            <a:miter lim="800000"/>
            <a:headEnd/>
            <a:tailEnd/>
          </a:ln>
        </p:spPr>
        <p:txBody>
          <a:bodyPr wrap="none" lIns="0" tIns="177800" rIns="0" bIns="0"/>
          <a:lstStyle/>
          <a:p>
            <a:pPr algn="ctr">
              <a:lnSpc>
                <a:spcPts val="2400"/>
              </a:lnSpc>
              <a:buFont typeface="Arial" charset="0"/>
              <a:buNone/>
            </a:pPr>
            <a:r>
              <a:rPr lang="en-US" sz="2000" dirty="0">
                <a:solidFill>
                  <a:schemeClr val="tx2"/>
                </a:solidFill>
              </a:rPr>
              <a:t>Steven Nichtberger, MD</a:t>
            </a:r>
          </a:p>
          <a:p>
            <a:pPr algn="ctr">
              <a:lnSpc>
                <a:spcPts val="2400"/>
              </a:lnSpc>
              <a:buFont typeface="Arial" charset="0"/>
              <a:buNone/>
            </a:pPr>
            <a:r>
              <a:rPr lang="en-US" sz="2000" dirty="0">
                <a:solidFill>
                  <a:schemeClr val="tx2"/>
                </a:solidFill>
              </a:rPr>
              <a:t>Senior Fellow, Life Sciences &amp; Management Program</a:t>
            </a:r>
          </a:p>
          <a:p>
            <a:pPr algn="ctr">
              <a:lnSpc>
                <a:spcPts val="2400"/>
              </a:lnSpc>
              <a:buFont typeface="Arial" charset="0"/>
              <a:buNone/>
            </a:pPr>
            <a:r>
              <a:rPr lang="en-US" sz="2000" dirty="0">
                <a:solidFill>
                  <a:schemeClr val="tx2"/>
                </a:solidFill>
              </a:rPr>
              <a:t>Adjunct Professor, Department of Healthcare Management</a:t>
            </a:r>
          </a:p>
        </p:txBody>
      </p:sp>
      <p:pic>
        <p:nvPicPr>
          <p:cNvPr id="2" name="Picture 3"/>
          <p:cNvPicPr>
            <a:picLocks noChangeAspect="1" noChangeArrowheads="1"/>
          </p:cNvPicPr>
          <p:nvPr/>
        </p:nvPicPr>
        <p:blipFill>
          <a:blip r:embed="rId2" cstate="print"/>
          <a:srcRect/>
          <a:stretch>
            <a:fillRect/>
          </a:stretch>
        </p:blipFill>
        <p:spPr bwMode="auto">
          <a:xfrm>
            <a:off x="0" y="3200400"/>
            <a:ext cx="9153526" cy="819150"/>
          </a:xfrm>
          <a:prstGeom prst="rect">
            <a:avLst/>
          </a:prstGeom>
          <a:noFill/>
          <a:ln w="9525">
            <a:noFill/>
            <a:miter lim="800000"/>
            <a:headEnd/>
            <a:tailEnd/>
          </a:ln>
        </p:spPr>
      </p:pic>
      <p:pic>
        <p:nvPicPr>
          <p:cNvPr id="9" name="Picture 8"/>
          <p:cNvPicPr>
            <a:picLocks noChangeAspect="1"/>
          </p:cNvPicPr>
          <p:nvPr/>
        </p:nvPicPr>
        <p:blipFill>
          <a:blip r:embed="rId3"/>
          <a:stretch>
            <a:fillRect/>
          </a:stretch>
        </p:blipFill>
        <p:spPr>
          <a:xfrm>
            <a:off x="1631950" y="5410200"/>
            <a:ext cx="5880100" cy="647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Overview</a:t>
            </a:r>
          </a:p>
        </p:txBody>
      </p:sp>
      <p:sp>
        <p:nvSpPr>
          <p:cNvPr id="11267" name="Content Placeholder 12"/>
          <p:cNvSpPr>
            <a:spLocks noGrp="1"/>
          </p:cNvSpPr>
          <p:nvPr>
            <p:ph idx="1"/>
          </p:nvPr>
        </p:nvSpPr>
        <p:spPr>
          <a:xfrm>
            <a:off x="0" y="152400"/>
            <a:ext cx="9144000" cy="5791200"/>
          </a:xfrm>
        </p:spPr>
        <p:txBody>
          <a:bodyPr/>
          <a:lstStyle/>
          <a:p>
            <a:pPr>
              <a:spcBef>
                <a:spcPct val="0"/>
              </a:spcBef>
              <a:spcAft>
                <a:spcPct val="0"/>
              </a:spcAft>
            </a:pPr>
            <a:r>
              <a:rPr lang="en-US" sz="1800" dirty="0">
                <a:solidFill>
                  <a:srgbClr val="1F497D"/>
                </a:solidFill>
                <a:ea typeface="Helvetica" charset="0"/>
              </a:rPr>
              <a:t>October (Fall break - October 13)</a:t>
            </a:r>
          </a:p>
          <a:p>
            <a:pPr lvl="1">
              <a:spcBef>
                <a:spcPct val="0"/>
              </a:spcBef>
              <a:spcAft>
                <a:spcPct val="0"/>
              </a:spcAft>
            </a:pPr>
            <a:r>
              <a:rPr lang="en-US" sz="1800" dirty="0">
                <a:solidFill>
                  <a:schemeClr val="accent2">
                    <a:lumMod val="50000"/>
                  </a:schemeClr>
                </a:solidFill>
                <a:ea typeface="Helvetica" charset="0"/>
              </a:rPr>
              <a:t>5 –  Assignments due at 10pm – 1 page summary and resume / CV</a:t>
            </a:r>
          </a:p>
          <a:p>
            <a:pPr lvl="2">
              <a:spcBef>
                <a:spcPct val="0"/>
              </a:spcBef>
              <a:spcAft>
                <a:spcPct val="0"/>
              </a:spcAft>
            </a:pPr>
            <a:r>
              <a:rPr lang="en-US" sz="1400" dirty="0">
                <a:solidFill>
                  <a:schemeClr val="accent2">
                    <a:lumMod val="50000"/>
                  </a:schemeClr>
                </a:solidFill>
                <a:ea typeface="Helvetica" charset="0"/>
              </a:rPr>
              <a:t>Team submits problem statement and proposed questions to explore</a:t>
            </a:r>
          </a:p>
          <a:p>
            <a:pPr lvl="2">
              <a:spcBef>
                <a:spcPct val="0"/>
              </a:spcBef>
              <a:spcAft>
                <a:spcPct val="0"/>
              </a:spcAft>
            </a:pPr>
            <a:r>
              <a:rPr lang="en-US" sz="1400" dirty="0">
                <a:solidFill>
                  <a:schemeClr val="accent2">
                    <a:lumMod val="50000"/>
                  </a:schemeClr>
                </a:solidFill>
                <a:ea typeface="Helvetica" charset="0"/>
              </a:rPr>
              <a:t>Each student sends a copy of their resume to your TA</a:t>
            </a:r>
          </a:p>
          <a:p>
            <a:pPr lvl="1">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6 – Karen </a:t>
            </a:r>
            <a:r>
              <a:rPr lang="en-US" sz="1800" dirty="0" err="1">
                <a:solidFill>
                  <a:srgbClr val="1F497D"/>
                </a:solidFill>
                <a:ea typeface="Helvetica" charset="0"/>
              </a:rPr>
              <a:t>Akinsanya</a:t>
            </a:r>
            <a:r>
              <a:rPr lang="en-US" sz="1800" dirty="0">
                <a:solidFill>
                  <a:srgbClr val="1F497D"/>
                </a:solidFill>
                <a:ea typeface="Helvetica" charset="0"/>
              </a:rPr>
              <a:t>, PhD - Chief Biomedical Scientist – Schrödinger</a:t>
            </a:r>
          </a:p>
          <a:p>
            <a:pPr marL="971550" lvl="2" indent="0">
              <a:spcBef>
                <a:spcPct val="0"/>
              </a:spcBef>
              <a:spcAft>
                <a:spcPct val="0"/>
              </a:spcAft>
              <a:buNone/>
            </a:pPr>
            <a:r>
              <a:rPr lang="en-US" sz="1800" dirty="0">
                <a:solidFill>
                  <a:srgbClr val="1F497D"/>
                </a:solidFill>
                <a:ea typeface="Helvetica" charset="0"/>
              </a:rPr>
              <a:t>-- Gwendolyn Binder, PhD – President Science &amp; Technology – Cabaletta</a:t>
            </a:r>
          </a:p>
          <a:p>
            <a:pPr lvl="2">
              <a:spcBef>
                <a:spcPct val="0"/>
              </a:spcBef>
              <a:spcAft>
                <a:spcPct val="0"/>
              </a:spcAft>
            </a:pPr>
            <a:r>
              <a:rPr lang="en-US" sz="1400" dirty="0">
                <a:solidFill>
                  <a:srgbClr val="1F497D"/>
                </a:solidFill>
                <a:ea typeface="Helvetica" charset="0"/>
              </a:rPr>
              <a:t>Preclinical I for small molecules, biologics, gene and cell therapy</a:t>
            </a:r>
          </a:p>
          <a:p>
            <a:pPr lvl="2">
              <a:spcBef>
                <a:spcPct val="0"/>
              </a:spcBef>
              <a:spcAft>
                <a:spcPct val="0"/>
              </a:spcAft>
            </a:pPr>
            <a:r>
              <a:rPr lang="en-US" sz="1400" dirty="0">
                <a:solidFill>
                  <a:srgbClr val="1F497D"/>
                </a:solidFill>
                <a:ea typeface="Helvetica" charset="0"/>
              </a:rPr>
              <a:t>Discovery and preclinical development - chemistry, PK, PD, assays, biologic effects, safety data required for IND filings</a:t>
            </a:r>
          </a:p>
          <a:p>
            <a:pPr marL="971550" lvl="2" indent="0">
              <a:spcBef>
                <a:spcPct val="0"/>
              </a:spcBef>
              <a:spcAft>
                <a:spcPct val="0"/>
              </a:spcAft>
              <a:buNone/>
            </a:pPr>
            <a:endParaRPr lang="en-US" sz="1400" dirty="0">
              <a:solidFill>
                <a:srgbClr val="1F497D"/>
              </a:solidFill>
              <a:ea typeface="Helvetica" charset="0"/>
            </a:endParaRPr>
          </a:p>
          <a:p>
            <a:pPr lvl="1">
              <a:spcBef>
                <a:spcPct val="0"/>
              </a:spcBef>
              <a:spcAft>
                <a:spcPct val="0"/>
              </a:spcAft>
            </a:pPr>
            <a:r>
              <a:rPr lang="en-US" sz="1800" dirty="0">
                <a:solidFill>
                  <a:schemeClr val="accent2">
                    <a:lumMod val="50000"/>
                  </a:schemeClr>
                </a:solidFill>
                <a:ea typeface="Helvetica" charset="0"/>
              </a:rPr>
              <a:t>16 – TA’s schedule 1:1’s October </a:t>
            </a:r>
            <a:r>
              <a:rPr lang="en-US" sz="1800">
                <a:solidFill>
                  <a:schemeClr val="accent2">
                    <a:lumMod val="50000"/>
                  </a:schemeClr>
                </a:solidFill>
                <a:ea typeface="Helvetica" charset="0"/>
              </a:rPr>
              <a:t>16</a:t>
            </a:r>
            <a:r>
              <a:rPr lang="en-US" sz="1800" baseline="30000">
                <a:solidFill>
                  <a:schemeClr val="accent2">
                    <a:lumMod val="50000"/>
                  </a:schemeClr>
                </a:solidFill>
                <a:ea typeface="Helvetica" charset="0"/>
              </a:rPr>
              <a:t>th</a:t>
            </a:r>
            <a:r>
              <a:rPr lang="en-US" sz="1800">
                <a:solidFill>
                  <a:schemeClr val="accent2">
                    <a:lumMod val="50000"/>
                  </a:schemeClr>
                </a:solidFill>
                <a:ea typeface="Helvetica" charset="0"/>
              </a:rPr>
              <a:t> or </a:t>
            </a:r>
            <a:r>
              <a:rPr lang="en-US" sz="1800" dirty="0">
                <a:solidFill>
                  <a:schemeClr val="accent2">
                    <a:lumMod val="50000"/>
                  </a:schemeClr>
                </a:solidFill>
                <a:ea typeface="Helvetica" charset="0"/>
              </a:rPr>
              <a:t>17</a:t>
            </a:r>
            <a:r>
              <a:rPr lang="en-US" sz="1800" baseline="30000" dirty="0">
                <a:solidFill>
                  <a:schemeClr val="accent2">
                    <a:lumMod val="50000"/>
                  </a:schemeClr>
                </a:solidFill>
                <a:ea typeface="Helvetica" charset="0"/>
              </a:rPr>
              <a:t>th</a:t>
            </a:r>
            <a:r>
              <a:rPr lang="en-US" sz="1800" dirty="0">
                <a:solidFill>
                  <a:schemeClr val="accent2">
                    <a:lumMod val="50000"/>
                  </a:schemeClr>
                </a:solidFill>
                <a:ea typeface="Helvetica" charset="0"/>
              </a:rPr>
              <a:t> for each student</a:t>
            </a:r>
          </a:p>
          <a:p>
            <a:pPr lvl="2">
              <a:spcBef>
                <a:spcPct val="0"/>
              </a:spcBef>
              <a:spcAft>
                <a:spcPct val="0"/>
              </a:spcAft>
            </a:pPr>
            <a:r>
              <a:rPr lang="en-US" sz="1400" dirty="0">
                <a:solidFill>
                  <a:schemeClr val="accent2">
                    <a:lumMod val="50000"/>
                  </a:schemeClr>
                </a:solidFill>
                <a:ea typeface="Helvetica" charset="0"/>
              </a:rPr>
              <a:t>1:1 meetings with course director October 19</a:t>
            </a:r>
            <a:r>
              <a:rPr lang="en-US" sz="1400" baseline="30000" dirty="0">
                <a:solidFill>
                  <a:schemeClr val="accent2">
                    <a:lumMod val="50000"/>
                  </a:schemeClr>
                </a:solidFill>
                <a:ea typeface="Helvetica" charset="0"/>
              </a:rPr>
              <a:t>th</a:t>
            </a:r>
            <a:endParaRPr lang="en-US" sz="1400" dirty="0">
              <a:solidFill>
                <a:schemeClr val="accent2">
                  <a:lumMod val="50000"/>
                </a:schemeClr>
              </a:solidFill>
              <a:ea typeface="Helvetica" charset="0"/>
            </a:endParaRPr>
          </a:p>
          <a:p>
            <a:pPr lvl="2">
              <a:spcBef>
                <a:spcPct val="0"/>
              </a:spcBef>
              <a:spcAft>
                <a:spcPct val="0"/>
              </a:spcAft>
            </a:pPr>
            <a:endParaRPr lang="en-US" sz="1400" baseline="30000" dirty="0">
              <a:solidFill>
                <a:schemeClr val="accent2">
                  <a:lumMod val="50000"/>
                </a:schemeClr>
              </a:solidFill>
              <a:ea typeface="Helvetica" charset="0"/>
            </a:endParaRPr>
          </a:p>
          <a:p>
            <a:pPr lvl="1">
              <a:spcBef>
                <a:spcPct val="0"/>
              </a:spcBef>
              <a:spcAft>
                <a:spcPct val="0"/>
              </a:spcAft>
            </a:pPr>
            <a:r>
              <a:rPr lang="en-US" sz="1800" dirty="0">
                <a:solidFill>
                  <a:srgbClr val="1F497D"/>
                </a:solidFill>
                <a:ea typeface="Helvetica" charset="0"/>
              </a:rPr>
              <a:t>20 – Keith </a:t>
            </a:r>
            <a:r>
              <a:rPr lang="en-US" sz="1800" dirty="0" err="1">
                <a:solidFill>
                  <a:srgbClr val="1F497D"/>
                </a:solidFill>
                <a:ea typeface="Helvetica" charset="0"/>
              </a:rPr>
              <a:t>Gottesdiener</a:t>
            </a:r>
            <a:r>
              <a:rPr lang="en-US" sz="1800" dirty="0">
                <a:solidFill>
                  <a:srgbClr val="1F497D"/>
                </a:solidFill>
                <a:ea typeface="Helvetica" charset="0"/>
              </a:rPr>
              <a:t>, MD – CEO, Prime; VP, Merck/Rhythm (retired)</a:t>
            </a:r>
          </a:p>
          <a:p>
            <a:pPr lvl="2">
              <a:spcBef>
                <a:spcPct val="0"/>
              </a:spcBef>
              <a:spcAft>
                <a:spcPct val="0"/>
              </a:spcAft>
            </a:pPr>
            <a:r>
              <a:rPr lang="en-US" sz="1400" dirty="0">
                <a:solidFill>
                  <a:srgbClr val="1F497D"/>
                </a:solidFill>
                <a:ea typeface="Helvetica" charset="0"/>
              </a:rPr>
              <a:t>Clinical I – strategic choices, trial design key elements; regulatory</a:t>
            </a:r>
          </a:p>
          <a:p>
            <a:pPr lvl="2">
              <a:spcBef>
                <a:spcPct val="0"/>
              </a:spcBef>
              <a:spcAft>
                <a:spcPct val="0"/>
              </a:spcAft>
            </a:pPr>
            <a:r>
              <a:rPr lang="en-US" sz="1400" dirty="0">
                <a:solidFill>
                  <a:srgbClr val="1F497D"/>
                </a:solidFill>
                <a:ea typeface="Helvetica" charset="0"/>
              </a:rPr>
              <a:t>Team meetings in breakouts – initial plan, opportunities, challenges, and info gaps</a:t>
            </a:r>
          </a:p>
          <a:p>
            <a:pPr lvl="2">
              <a:spcBef>
                <a:spcPct val="0"/>
              </a:spcBef>
              <a:spcAft>
                <a:spcPct val="0"/>
              </a:spcAft>
            </a:pPr>
            <a:endParaRPr lang="en-US" dirty="0">
              <a:solidFill>
                <a:srgbClr val="1F497D"/>
              </a:solidFill>
              <a:ea typeface="Helvetica" charset="0"/>
            </a:endParaRPr>
          </a:p>
          <a:p>
            <a:pPr lvl="1">
              <a:spcBef>
                <a:spcPct val="0"/>
              </a:spcBef>
              <a:spcAft>
                <a:spcPct val="0"/>
              </a:spcAft>
            </a:pPr>
            <a:r>
              <a:rPr lang="en-US" sz="1800" dirty="0">
                <a:solidFill>
                  <a:schemeClr val="accent2">
                    <a:lumMod val="50000"/>
                  </a:schemeClr>
                </a:solidFill>
                <a:ea typeface="Helvetica" charset="0"/>
              </a:rPr>
              <a:t>25 – Assignment due at 10pm – 2-page summary</a:t>
            </a:r>
          </a:p>
          <a:p>
            <a:pPr lvl="2">
              <a:spcBef>
                <a:spcPct val="0"/>
              </a:spcBef>
              <a:spcAft>
                <a:spcPct val="0"/>
              </a:spcAft>
            </a:pPr>
            <a:r>
              <a:rPr lang="en-US" sz="1400" dirty="0">
                <a:solidFill>
                  <a:schemeClr val="accent2">
                    <a:lumMod val="50000"/>
                  </a:schemeClr>
                </a:solidFill>
                <a:ea typeface="Helvetica" charset="0"/>
              </a:rPr>
              <a:t>Technology, unmet need, clinical / regulatory paths</a:t>
            </a:r>
          </a:p>
          <a:p>
            <a:pPr lvl="2">
              <a:spcBef>
                <a:spcPct val="0"/>
              </a:spcBef>
              <a:spcAft>
                <a:spcPct val="0"/>
              </a:spcAft>
            </a:pPr>
            <a:r>
              <a:rPr lang="en-US" sz="1400" dirty="0">
                <a:solidFill>
                  <a:schemeClr val="accent2">
                    <a:lumMod val="50000"/>
                  </a:schemeClr>
                </a:solidFill>
                <a:ea typeface="Helvetica" charset="0"/>
              </a:rPr>
              <a:t>Review of development strategy and specific trial designs</a:t>
            </a:r>
          </a:p>
          <a:p>
            <a:pPr lvl="2">
              <a:spcBef>
                <a:spcPct val="0"/>
              </a:spcBef>
              <a:spcAft>
                <a:spcPct val="0"/>
              </a:spcAft>
            </a:pPr>
            <a:r>
              <a:rPr lang="en-US" sz="1400" dirty="0">
                <a:solidFill>
                  <a:schemeClr val="accent2">
                    <a:lumMod val="50000"/>
                  </a:schemeClr>
                </a:solidFill>
                <a:ea typeface="Helvetica" charset="0"/>
              </a:rPr>
              <a:t>Prof Lau will schedule time with each team to review</a:t>
            </a:r>
          </a:p>
          <a:p>
            <a:pPr marL="971550" lvl="2" indent="0">
              <a:spcBef>
                <a:spcPct val="0"/>
              </a:spcBef>
              <a:spcAft>
                <a:spcPct val="0"/>
              </a:spcAft>
              <a:buNone/>
            </a:pPr>
            <a:endParaRPr lang="en-US" sz="1400" dirty="0">
              <a:solidFill>
                <a:srgbClr val="C00000"/>
              </a:solidFill>
              <a:ea typeface="Helvetica" charset="0"/>
            </a:endParaRPr>
          </a:p>
          <a:p>
            <a:pPr lvl="1">
              <a:spcBef>
                <a:spcPct val="0"/>
              </a:spcBef>
              <a:spcAft>
                <a:spcPct val="0"/>
              </a:spcAft>
            </a:pPr>
            <a:r>
              <a:rPr lang="en-US" sz="1800" dirty="0">
                <a:solidFill>
                  <a:srgbClr val="1F497D"/>
                </a:solidFill>
                <a:ea typeface="Helvetica" charset="0"/>
              </a:rPr>
              <a:t>27 – Rich </a:t>
            </a:r>
            <a:r>
              <a:rPr lang="en-US" sz="1800" dirty="0" err="1">
                <a:solidFill>
                  <a:srgbClr val="1F497D"/>
                </a:solidFill>
                <a:ea typeface="Helvetica" charset="0"/>
              </a:rPr>
              <a:t>Tillyer</a:t>
            </a:r>
            <a:r>
              <a:rPr lang="en-US" sz="1800" dirty="0">
                <a:solidFill>
                  <a:srgbClr val="1F497D"/>
                </a:solidFill>
                <a:ea typeface="Helvetica" charset="0"/>
              </a:rPr>
              <a:t>,  Global Head Discovery, Development &amp; Supply, JNJ</a:t>
            </a:r>
          </a:p>
          <a:p>
            <a:pPr lvl="2">
              <a:spcBef>
                <a:spcPct val="0"/>
              </a:spcBef>
              <a:spcAft>
                <a:spcPct val="0"/>
              </a:spcAft>
            </a:pPr>
            <a:r>
              <a:rPr lang="en-US" sz="1400" dirty="0">
                <a:solidFill>
                  <a:srgbClr val="1F497D"/>
                </a:solidFill>
                <a:ea typeface="Helvetica" charset="0"/>
              </a:rPr>
              <a:t>Preclinical 2 - strategies and plans for each team (30 min / team)</a:t>
            </a:r>
          </a:p>
          <a:p>
            <a:pPr lvl="2">
              <a:spcBef>
                <a:spcPct val="0"/>
              </a:spcBef>
              <a:spcAft>
                <a:spcPct val="0"/>
              </a:spcAft>
            </a:pPr>
            <a:r>
              <a:rPr lang="en-US" sz="1400" dirty="0">
                <a:solidFill>
                  <a:srgbClr val="1F497D"/>
                </a:solidFill>
                <a:ea typeface="Helvetica" charset="0"/>
              </a:rPr>
              <a:t>Cross fertilization team meetings</a:t>
            </a:r>
          </a:p>
          <a:p>
            <a:pPr marL="971550" lvl="2" indent="0">
              <a:spcBef>
                <a:spcPct val="0"/>
              </a:spcBef>
              <a:spcAft>
                <a:spcPct val="0"/>
              </a:spcAft>
              <a:buNone/>
            </a:pPr>
            <a:endParaRPr lang="en-US" sz="1400" dirty="0">
              <a:solidFill>
                <a:srgbClr val="1F497D"/>
              </a:solidFill>
              <a:ea typeface="Helvetica" charset="0"/>
            </a:endParaRPr>
          </a:p>
          <a:p>
            <a:pPr lvl="1">
              <a:spcBef>
                <a:spcPct val="0"/>
              </a:spcBef>
              <a:spcAft>
                <a:spcPct val="0"/>
              </a:spcAft>
            </a:pPr>
            <a:endParaRPr lang="en-US" dirty="0">
              <a:solidFill>
                <a:srgbClr val="1F497D"/>
              </a:solidFill>
              <a:ea typeface="Helvetica" charset="0"/>
            </a:endParaRPr>
          </a:p>
          <a:p>
            <a:pPr lvl="2">
              <a:spcBef>
                <a:spcPct val="0"/>
              </a:spcBef>
              <a:spcAft>
                <a:spcPct val="0"/>
              </a:spcAft>
            </a:pPr>
            <a:endParaRPr lang="en-US" b="1" dirty="0">
              <a:solidFill>
                <a:srgbClr val="1F497D"/>
              </a:solidFill>
              <a:ea typeface="Helvetica" charset="0"/>
            </a:endParaRPr>
          </a:p>
          <a:p>
            <a:pPr lvl="1">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36898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26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267">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267">
                                            <p:txEl>
                                              <p:pRg st="18" end="1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267">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267">
                                            <p:txEl>
                                              <p:pRg st="20" end="2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26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1267">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267">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Overview</a:t>
            </a:r>
          </a:p>
        </p:txBody>
      </p:sp>
      <p:sp>
        <p:nvSpPr>
          <p:cNvPr id="11267" name="Content Placeholder 12"/>
          <p:cNvSpPr>
            <a:spLocks noGrp="1"/>
          </p:cNvSpPr>
          <p:nvPr>
            <p:ph idx="1"/>
          </p:nvPr>
        </p:nvSpPr>
        <p:spPr>
          <a:xfrm>
            <a:off x="0" y="304800"/>
            <a:ext cx="9144000" cy="5791200"/>
          </a:xfrm>
        </p:spPr>
        <p:txBody>
          <a:bodyPr/>
          <a:lstStyle/>
          <a:p>
            <a:pPr>
              <a:spcBef>
                <a:spcPct val="0"/>
              </a:spcBef>
              <a:spcAft>
                <a:spcPct val="0"/>
              </a:spcAft>
            </a:pPr>
            <a:r>
              <a:rPr lang="en-US" sz="1800" dirty="0">
                <a:solidFill>
                  <a:srgbClr val="1F497D"/>
                </a:solidFill>
                <a:ea typeface="Helvetica" charset="0"/>
              </a:rPr>
              <a:t>November</a:t>
            </a:r>
          </a:p>
          <a:p>
            <a:pPr>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chemeClr val="accent2">
                    <a:lumMod val="50000"/>
                  </a:schemeClr>
                </a:solidFill>
                <a:ea typeface="Helvetica" charset="0"/>
              </a:rPr>
              <a:t>3 – Team Presentations (Due Wed Nov 1</a:t>
            </a:r>
            <a:r>
              <a:rPr lang="en-US" sz="1800" baseline="30000" dirty="0">
                <a:solidFill>
                  <a:schemeClr val="accent2">
                    <a:lumMod val="50000"/>
                  </a:schemeClr>
                </a:solidFill>
                <a:ea typeface="Helvetica" charset="0"/>
              </a:rPr>
              <a:t>st</a:t>
            </a:r>
            <a:r>
              <a:rPr lang="en-US" sz="1800" dirty="0">
                <a:solidFill>
                  <a:schemeClr val="accent2">
                    <a:lumMod val="50000"/>
                  </a:schemeClr>
                </a:solidFill>
                <a:ea typeface="Helvetica" charset="0"/>
              </a:rPr>
              <a:t> by 5pm)</a:t>
            </a:r>
          </a:p>
          <a:p>
            <a:pPr lvl="2">
              <a:spcBef>
                <a:spcPct val="0"/>
              </a:spcBef>
              <a:spcAft>
                <a:spcPct val="0"/>
              </a:spcAft>
            </a:pPr>
            <a:r>
              <a:rPr lang="en-US" sz="1400" dirty="0">
                <a:solidFill>
                  <a:schemeClr val="accent2">
                    <a:lumMod val="50000"/>
                  </a:schemeClr>
                </a:solidFill>
                <a:ea typeface="Helvetica" charset="0"/>
              </a:rPr>
              <a:t>25 minutes presentation and 15 minutes Q/A</a:t>
            </a:r>
          </a:p>
          <a:p>
            <a:pPr lvl="2">
              <a:spcBef>
                <a:spcPct val="0"/>
              </a:spcBef>
              <a:spcAft>
                <a:spcPct val="0"/>
              </a:spcAft>
            </a:pPr>
            <a:r>
              <a:rPr lang="en-US" sz="1400" dirty="0">
                <a:solidFill>
                  <a:schemeClr val="accent2">
                    <a:lumMod val="50000"/>
                  </a:schemeClr>
                </a:solidFill>
                <a:ea typeface="Helvetica" charset="0"/>
              </a:rPr>
              <a:t>Technology, unmet need, target product profile, development strategy</a:t>
            </a:r>
          </a:p>
          <a:p>
            <a:pPr lvl="1">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chemeClr val="tx2"/>
                </a:solidFill>
                <a:ea typeface="Helvetica" charset="0"/>
              </a:rPr>
              <a:t>10 – Adam Schechter, Chairman &amp; CEO LabCorp; Pres., Merck (retired)</a:t>
            </a:r>
          </a:p>
          <a:p>
            <a:pPr lvl="2">
              <a:spcBef>
                <a:spcPct val="0"/>
              </a:spcBef>
              <a:spcAft>
                <a:spcPct val="0"/>
              </a:spcAft>
            </a:pPr>
            <a:r>
              <a:rPr lang="en-US" sz="1400" dirty="0">
                <a:solidFill>
                  <a:schemeClr val="tx2"/>
                </a:solidFill>
                <a:ea typeface="Helvetica" charset="0"/>
              </a:rPr>
              <a:t>Global therapeutic perspective, Diagnostics, Clinical Research Organizations</a:t>
            </a:r>
          </a:p>
          <a:p>
            <a:pPr lvl="2">
              <a:spcBef>
                <a:spcPct val="0"/>
              </a:spcBef>
              <a:spcAft>
                <a:spcPct val="0"/>
              </a:spcAft>
            </a:pPr>
            <a:r>
              <a:rPr lang="en-US" sz="1400" dirty="0">
                <a:solidFill>
                  <a:schemeClr val="tx2"/>
                </a:solidFill>
                <a:ea typeface="Helvetica" charset="0"/>
              </a:rPr>
              <a:t>Marketing – New Product Planning; Market assessment; Pricing / reimbursement</a:t>
            </a:r>
          </a:p>
          <a:p>
            <a:pPr lvl="2">
              <a:spcBef>
                <a:spcPct val="0"/>
              </a:spcBef>
              <a:spcAft>
                <a:spcPct val="0"/>
              </a:spcAft>
            </a:pPr>
            <a:endParaRPr lang="en-US" sz="1800" dirty="0">
              <a:solidFill>
                <a:schemeClr val="accent2"/>
              </a:solidFill>
              <a:ea typeface="Helvetica" charset="0"/>
            </a:endParaRPr>
          </a:p>
          <a:p>
            <a:pPr lvl="1">
              <a:spcBef>
                <a:spcPct val="0"/>
              </a:spcBef>
              <a:spcAft>
                <a:spcPct val="0"/>
              </a:spcAft>
            </a:pPr>
            <a:r>
              <a:rPr lang="en-US" sz="1800" dirty="0">
                <a:solidFill>
                  <a:schemeClr val="tx2"/>
                </a:solidFill>
                <a:ea typeface="Helvetica" charset="0"/>
              </a:rPr>
              <a:t>17 – Jay Siegel, MD – JNJ chief biotechnology officer; FDA (retired)</a:t>
            </a:r>
          </a:p>
          <a:p>
            <a:pPr lvl="2">
              <a:spcBef>
                <a:spcPct val="0"/>
              </a:spcBef>
              <a:spcAft>
                <a:spcPct val="0"/>
              </a:spcAft>
            </a:pPr>
            <a:r>
              <a:rPr lang="en-US" sz="1400" dirty="0">
                <a:solidFill>
                  <a:schemeClr val="tx2"/>
                </a:solidFill>
                <a:ea typeface="Helvetica" charset="0"/>
              </a:rPr>
              <a:t>Integrated preclinical and clinical development plan review</a:t>
            </a:r>
          </a:p>
          <a:p>
            <a:pPr lvl="2">
              <a:spcBef>
                <a:spcPct val="0"/>
              </a:spcBef>
              <a:spcAft>
                <a:spcPct val="0"/>
              </a:spcAft>
            </a:pPr>
            <a:r>
              <a:rPr lang="en-US" sz="1400" dirty="0">
                <a:solidFill>
                  <a:schemeClr val="tx2"/>
                </a:solidFill>
                <a:ea typeface="Helvetica" charset="0"/>
              </a:rPr>
              <a:t>Project driven discussion in class (30 min / team)</a:t>
            </a:r>
          </a:p>
          <a:p>
            <a:pPr lvl="2">
              <a:spcBef>
                <a:spcPct val="0"/>
              </a:spcBef>
              <a:spcAft>
                <a:spcPct val="0"/>
              </a:spcAft>
            </a:pPr>
            <a:r>
              <a:rPr lang="en-US" sz="1400" dirty="0">
                <a:solidFill>
                  <a:schemeClr val="tx2"/>
                </a:solidFill>
                <a:ea typeface="Helvetica" charset="0"/>
              </a:rPr>
              <a:t>Backgrounder due November 6</a:t>
            </a:r>
            <a:r>
              <a:rPr lang="en-US" sz="1400" baseline="30000" dirty="0">
                <a:solidFill>
                  <a:schemeClr val="tx2"/>
                </a:solidFill>
                <a:ea typeface="Helvetica" charset="0"/>
              </a:rPr>
              <a:t>th</a:t>
            </a:r>
            <a:r>
              <a:rPr lang="en-US" sz="1400" dirty="0">
                <a:solidFill>
                  <a:schemeClr val="tx2"/>
                </a:solidFill>
                <a:ea typeface="Helvetica" charset="0"/>
              </a:rPr>
              <a:t> at 10pm</a:t>
            </a:r>
            <a:endParaRPr lang="en-US" sz="1400" dirty="0">
              <a:solidFill>
                <a:srgbClr val="1F497D"/>
              </a:solidFill>
              <a:ea typeface="Helvetica" charset="0"/>
            </a:endParaRPr>
          </a:p>
          <a:p>
            <a:pPr marL="457200" lvl="1" indent="0">
              <a:spcBef>
                <a:spcPct val="0"/>
              </a:spcBef>
              <a:spcAft>
                <a:spcPct val="0"/>
              </a:spcAft>
              <a:buNone/>
            </a:pPr>
            <a:endParaRPr lang="en-US" sz="1800" dirty="0">
              <a:solidFill>
                <a:srgbClr val="1F497D"/>
              </a:solidFill>
              <a:ea typeface="Helvetica" charset="0"/>
            </a:endParaRPr>
          </a:p>
          <a:p>
            <a:pPr lvl="1">
              <a:spcBef>
                <a:spcPct val="0"/>
              </a:spcBef>
              <a:spcAft>
                <a:spcPct val="0"/>
              </a:spcAft>
            </a:pPr>
            <a:r>
              <a:rPr lang="en-US" sz="1800" dirty="0">
                <a:solidFill>
                  <a:schemeClr val="tx2"/>
                </a:solidFill>
                <a:ea typeface="Helvetica" charset="0"/>
              </a:rPr>
              <a:t>22 (Wed zoom class): Lauren Mifflin, PhD, LSM’10</a:t>
            </a:r>
          </a:p>
          <a:p>
            <a:pPr lvl="2">
              <a:spcBef>
                <a:spcPct val="0"/>
              </a:spcBef>
              <a:spcAft>
                <a:spcPct val="0"/>
              </a:spcAft>
            </a:pPr>
            <a:r>
              <a:rPr lang="en-US" sz="1400" dirty="0">
                <a:solidFill>
                  <a:schemeClr val="tx2"/>
                </a:solidFill>
                <a:ea typeface="Helvetica" charset="0"/>
              </a:rPr>
              <a:t>Prioritization of indications (90 min)</a:t>
            </a:r>
          </a:p>
          <a:p>
            <a:pPr lvl="2">
              <a:spcBef>
                <a:spcPct val="0"/>
              </a:spcBef>
              <a:spcAft>
                <a:spcPct val="0"/>
              </a:spcAft>
            </a:pPr>
            <a:r>
              <a:rPr lang="en-US" sz="1400" dirty="0">
                <a:solidFill>
                  <a:schemeClr val="tx2"/>
                </a:solidFill>
                <a:ea typeface="Helvetica" charset="0"/>
              </a:rPr>
              <a:t>Cross Fertilization (earlier in the week)</a:t>
            </a:r>
            <a:endParaRPr lang="en-US" sz="1800" dirty="0">
              <a:solidFill>
                <a:schemeClr val="tx2"/>
              </a:solidFill>
              <a:ea typeface="Helvetica" charset="0"/>
            </a:endParaRPr>
          </a:p>
          <a:p>
            <a:pPr marL="971550" lvl="2" indent="0">
              <a:spcBef>
                <a:spcPct val="0"/>
              </a:spcBef>
              <a:spcAft>
                <a:spcPct val="0"/>
              </a:spcAft>
              <a:buNone/>
            </a:pPr>
            <a:endParaRPr lang="en-US" sz="1400" dirty="0">
              <a:solidFill>
                <a:srgbClr val="1F497D"/>
              </a:solidFill>
              <a:ea typeface="Helvetica" charset="0"/>
            </a:endParaRPr>
          </a:p>
          <a:p>
            <a:pPr lvl="2">
              <a:spcBef>
                <a:spcPct val="0"/>
              </a:spcBef>
              <a:spcAft>
                <a:spcPct val="0"/>
              </a:spcAft>
            </a:pPr>
            <a:endParaRPr lang="en-US" dirty="0">
              <a:solidFill>
                <a:srgbClr val="1F497D"/>
              </a:solidFill>
              <a:ea typeface="Helvetica" charset="0"/>
            </a:endParaRPr>
          </a:p>
          <a:p>
            <a:pPr lvl="2">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135736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26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26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Overview</a:t>
            </a:r>
          </a:p>
        </p:txBody>
      </p:sp>
      <p:sp>
        <p:nvSpPr>
          <p:cNvPr id="11267" name="Content Placeholder 12"/>
          <p:cNvSpPr>
            <a:spLocks noGrp="1"/>
          </p:cNvSpPr>
          <p:nvPr>
            <p:ph idx="1"/>
          </p:nvPr>
        </p:nvSpPr>
        <p:spPr>
          <a:xfrm>
            <a:off x="0" y="304800"/>
            <a:ext cx="9144000" cy="5791200"/>
          </a:xfrm>
        </p:spPr>
        <p:txBody>
          <a:bodyPr/>
          <a:lstStyle/>
          <a:p>
            <a:pPr>
              <a:spcBef>
                <a:spcPct val="0"/>
              </a:spcBef>
              <a:spcAft>
                <a:spcPct val="0"/>
              </a:spcAft>
            </a:pPr>
            <a:r>
              <a:rPr lang="en-US" sz="1800" dirty="0">
                <a:solidFill>
                  <a:srgbClr val="1F497D"/>
                </a:solidFill>
                <a:ea typeface="Helvetica" charset="0"/>
              </a:rPr>
              <a:t>December</a:t>
            </a:r>
            <a:endParaRPr lang="en-US" sz="1400" dirty="0">
              <a:solidFill>
                <a:schemeClr val="tx2"/>
              </a:solidFill>
              <a:ea typeface="Helvetica" charset="0"/>
            </a:endParaRPr>
          </a:p>
          <a:p>
            <a:pPr lvl="2">
              <a:spcBef>
                <a:spcPct val="0"/>
              </a:spcBef>
              <a:spcAft>
                <a:spcPct val="0"/>
              </a:spcAft>
            </a:pPr>
            <a:endParaRPr lang="en-US" sz="1800" dirty="0">
              <a:solidFill>
                <a:schemeClr val="accent2"/>
              </a:solidFill>
              <a:ea typeface="Helvetica" charset="0"/>
            </a:endParaRPr>
          </a:p>
          <a:p>
            <a:pPr lvl="1">
              <a:spcBef>
                <a:spcPct val="0"/>
              </a:spcBef>
              <a:spcAft>
                <a:spcPct val="0"/>
              </a:spcAft>
            </a:pPr>
            <a:r>
              <a:rPr lang="en-US" sz="1800" dirty="0">
                <a:solidFill>
                  <a:schemeClr val="tx2"/>
                </a:solidFill>
                <a:ea typeface="Helvetica" charset="0"/>
              </a:rPr>
              <a:t>1 – Arun Das, MD, LSM’10, Chief Business Officer, Cabaletta Bio </a:t>
            </a:r>
            <a:r>
              <a:rPr lang="en-US" sz="1050" dirty="0">
                <a:solidFill>
                  <a:schemeClr val="tx2"/>
                </a:solidFill>
                <a:ea typeface="Helvetica" charset="0"/>
              </a:rPr>
              <a:t>(1:45-3:15pm)</a:t>
            </a:r>
          </a:p>
          <a:p>
            <a:pPr lvl="2">
              <a:spcBef>
                <a:spcPct val="0"/>
              </a:spcBef>
              <a:spcAft>
                <a:spcPct val="0"/>
              </a:spcAft>
            </a:pPr>
            <a:r>
              <a:rPr lang="en-US" sz="1400" dirty="0">
                <a:solidFill>
                  <a:schemeClr val="tx2"/>
                </a:solidFill>
                <a:ea typeface="Helvetica" charset="0"/>
              </a:rPr>
              <a:t>Development of a revenue forecast and expense model</a:t>
            </a:r>
          </a:p>
          <a:p>
            <a:pPr lvl="2">
              <a:spcBef>
                <a:spcPct val="0"/>
              </a:spcBef>
              <a:spcAft>
                <a:spcPct val="0"/>
              </a:spcAft>
            </a:pPr>
            <a:r>
              <a:rPr lang="en-US" sz="1400" dirty="0">
                <a:solidFill>
                  <a:schemeClr val="tx2"/>
                </a:solidFill>
                <a:ea typeface="Helvetica" charset="0"/>
              </a:rPr>
              <a:t>Team meetings in breakouts</a:t>
            </a:r>
          </a:p>
          <a:p>
            <a:pPr lvl="1">
              <a:spcBef>
                <a:spcPct val="0"/>
              </a:spcBef>
              <a:spcAft>
                <a:spcPct val="0"/>
              </a:spcAft>
            </a:pPr>
            <a:endParaRPr lang="en-US" sz="1800" dirty="0">
              <a:solidFill>
                <a:schemeClr val="tx2"/>
              </a:solidFill>
              <a:ea typeface="Helvetica" charset="0"/>
            </a:endParaRPr>
          </a:p>
          <a:p>
            <a:pPr lvl="1">
              <a:spcBef>
                <a:spcPct val="0"/>
              </a:spcBef>
              <a:spcAft>
                <a:spcPct val="0"/>
              </a:spcAft>
            </a:pPr>
            <a:r>
              <a:rPr lang="en-US" sz="1800" dirty="0">
                <a:solidFill>
                  <a:schemeClr val="accent2">
                    <a:lumMod val="50000"/>
                  </a:schemeClr>
                </a:solidFill>
                <a:ea typeface="Helvetica" charset="0"/>
              </a:rPr>
              <a:t>8 – Team Presentations (1:45pm-4:45pm)</a:t>
            </a:r>
          </a:p>
          <a:p>
            <a:pPr lvl="2">
              <a:spcBef>
                <a:spcPct val="0"/>
              </a:spcBef>
              <a:spcAft>
                <a:spcPct val="0"/>
              </a:spcAft>
            </a:pPr>
            <a:r>
              <a:rPr lang="en-US" sz="1400" dirty="0">
                <a:solidFill>
                  <a:schemeClr val="accent2">
                    <a:lumMod val="50000"/>
                  </a:schemeClr>
                </a:solidFill>
                <a:ea typeface="Helvetica" charset="0"/>
              </a:rPr>
              <a:t>Content of first presentation with expanded detail on preclinical and clinical strategies and design of specific studies planned, plus marketing strategy and choices, including preliminary sales forecast (expense model not yet included)</a:t>
            </a:r>
          </a:p>
          <a:p>
            <a:pPr lvl="2">
              <a:spcBef>
                <a:spcPct val="0"/>
              </a:spcBef>
              <a:spcAft>
                <a:spcPct val="0"/>
              </a:spcAft>
            </a:pPr>
            <a:r>
              <a:rPr lang="en-US" sz="1400" dirty="0">
                <a:solidFill>
                  <a:schemeClr val="accent2">
                    <a:lumMod val="50000"/>
                  </a:schemeClr>
                </a:solidFill>
                <a:ea typeface="Helvetica" charset="0"/>
              </a:rPr>
              <a:t>25 min presentation and 15 min Q&amp;A</a:t>
            </a:r>
          </a:p>
          <a:p>
            <a:pPr lvl="2">
              <a:spcBef>
                <a:spcPct val="0"/>
              </a:spcBef>
              <a:spcAft>
                <a:spcPct val="0"/>
              </a:spcAft>
            </a:pPr>
            <a:r>
              <a:rPr lang="en-US" sz="1400" dirty="0">
                <a:solidFill>
                  <a:schemeClr val="accent2">
                    <a:lumMod val="50000"/>
                  </a:schemeClr>
                </a:solidFill>
                <a:ea typeface="Helvetica" charset="0"/>
              </a:rPr>
              <a:t>Presentations due December 5 at 5pm</a:t>
            </a:r>
          </a:p>
          <a:p>
            <a:pPr lvl="2">
              <a:spcBef>
                <a:spcPct val="0"/>
              </a:spcBef>
              <a:spcAft>
                <a:spcPct val="0"/>
              </a:spcAft>
            </a:pPr>
            <a:endParaRPr lang="en-US" sz="1400" dirty="0">
              <a:solidFill>
                <a:srgbClr val="1F497D"/>
              </a:solidFill>
              <a:ea typeface="Helvetica" charset="0"/>
            </a:endParaRPr>
          </a:p>
          <a:p>
            <a:pPr marL="971550" lvl="2" indent="0">
              <a:spcBef>
                <a:spcPct val="0"/>
              </a:spcBef>
              <a:spcAft>
                <a:spcPct val="0"/>
              </a:spcAft>
              <a:buNone/>
            </a:pPr>
            <a:endParaRPr lang="en-US" sz="1400" dirty="0">
              <a:solidFill>
                <a:srgbClr val="1F497D"/>
              </a:solidFill>
              <a:ea typeface="Helvetica" charset="0"/>
            </a:endParaRPr>
          </a:p>
          <a:p>
            <a:pPr lvl="2">
              <a:spcBef>
                <a:spcPct val="0"/>
              </a:spcBef>
              <a:spcAft>
                <a:spcPct val="0"/>
              </a:spcAft>
            </a:pPr>
            <a:endParaRPr lang="en-US" b="1" dirty="0">
              <a:solidFill>
                <a:srgbClr val="1F497D"/>
              </a:solidFill>
              <a:ea typeface="Helvetica" charset="0"/>
            </a:endParaRPr>
          </a:p>
          <a:p>
            <a:pPr lvl="2">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185989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Capstone Course – LSMP 4210</a:t>
            </a:r>
          </a:p>
        </p:txBody>
      </p:sp>
      <p:sp>
        <p:nvSpPr>
          <p:cNvPr id="11267" name="Content Placeholder 12"/>
          <p:cNvSpPr>
            <a:spLocks noGrp="1"/>
          </p:cNvSpPr>
          <p:nvPr>
            <p:ph idx="1"/>
          </p:nvPr>
        </p:nvSpPr>
        <p:spPr>
          <a:xfrm>
            <a:off x="0" y="228600"/>
            <a:ext cx="8926513" cy="5791200"/>
          </a:xfrm>
        </p:spPr>
        <p:txBody>
          <a:bodyPr/>
          <a:lstStyle/>
          <a:p>
            <a:pPr>
              <a:spcAft>
                <a:spcPts val="1600"/>
              </a:spcAft>
              <a:buFont typeface="Arial" charset="0"/>
              <a:buNone/>
            </a:pPr>
            <a:r>
              <a:rPr lang="en-US" dirty="0">
                <a:solidFill>
                  <a:srgbClr val="1F497D"/>
                </a:solidFill>
                <a:cs typeface="Arial" charset="0"/>
              </a:rPr>
              <a:t>Grading</a:t>
            </a:r>
          </a:p>
          <a:p>
            <a:pPr>
              <a:spcBef>
                <a:spcPct val="0"/>
              </a:spcBef>
              <a:spcAft>
                <a:spcPct val="0"/>
              </a:spcAft>
            </a:pPr>
            <a:r>
              <a:rPr lang="en-US" sz="1800" dirty="0">
                <a:solidFill>
                  <a:srgbClr val="1F497D"/>
                </a:solidFill>
                <a:ea typeface="Helvetica" charset="0"/>
              </a:rPr>
              <a:t>Team Presentations 66%</a:t>
            </a:r>
          </a:p>
          <a:p>
            <a:pPr lvl="1">
              <a:spcBef>
                <a:spcPct val="0"/>
              </a:spcBef>
              <a:spcAft>
                <a:spcPct val="0"/>
              </a:spcAft>
            </a:pPr>
            <a:r>
              <a:rPr lang="en-US" sz="1800" dirty="0">
                <a:solidFill>
                  <a:srgbClr val="1F497D"/>
                </a:solidFill>
                <a:ea typeface="Helvetica" charset="0"/>
              </a:rPr>
              <a:t>Quality of preparation and evaluation</a:t>
            </a:r>
          </a:p>
          <a:p>
            <a:pPr lvl="1">
              <a:spcBef>
                <a:spcPct val="0"/>
              </a:spcBef>
              <a:spcAft>
                <a:spcPct val="0"/>
              </a:spcAft>
            </a:pPr>
            <a:r>
              <a:rPr lang="en-US" sz="1800" dirty="0">
                <a:solidFill>
                  <a:srgbClr val="1F497D"/>
                </a:solidFill>
                <a:ea typeface="Helvetica" charset="0"/>
              </a:rPr>
              <a:t>Persuasiveness of presentation in support of strategic choices</a:t>
            </a:r>
          </a:p>
          <a:p>
            <a:pPr lvl="1">
              <a:spcBef>
                <a:spcPct val="0"/>
              </a:spcBef>
              <a:spcAft>
                <a:spcPct val="0"/>
              </a:spcAft>
            </a:pPr>
            <a:r>
              <a:rPr lang="en-US" sz="1800" dirty="0">
                <a:solidFill>
                  <a:srgbClr val="1F497D"/>
                </a:solidFill>
                <a:ea typeface="Helvetica" charset="0"/>
              </a:rPr>
              <a:t>Clarity and efficiency of presentation</a:t>
            </a:r>
          </a:p>
          <a:p>
            <a:pPr lvl="1">
              <a:spcBef>
                <a:spcPct val="0"/>
              </a:spcBef>
              <a:spcAft>
                <a:spcPct val="0"/>
              </a:spcAft>
            </a:pPr>
            <a:endParaRPr lang="en-US" sz="1800" dirty="0">
              <a:solidFill>
                <a:srgbClr val="1F497D"/>
              </a:solidFill>
              <a:ea typeface="Helvetica" charset="0"/>
            </a:endParaRPr>
          </a:p>
          <a:p>
            <a:pPr>
              <a:spcBef>
                <a:spcPct val="0"/>
              </a:spcBef>
              <a:spcAft>
                <a:spcPct val="0"/>
              </a:spcAft>
            </a:pPr>
            <a:r>
              <a:rPr lang="en-US" sz="1800" dirty="0">
                <a:solidFill>
                  <a:srgbClr val="1F497D"/>
                </a:solidFill>
                <a:ea typeface="Helvetica" charset="0"/>
              </a:rPr>
              <a:t>Individual Leadership / Teamwork Behaviors 34%</a:t>
            </a:r>
          </a:p>
          <a:p>
            <a:pPr>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Primary questions: Does the student:</a:t>
            </a:r>
          </a:p>
          <a:p>
            <a:pPr lvl="1">
              <a:spcBef>
                <a:spcPct val="0"/>
              </a:spcBef>
              <a:spcAft>
                <a:spcPct val="0"/>
              </a:spcAft>
            </a:pPr>
            <a:endParaRPr lang="en-US" sz="2400" dirty="0">
              <a:solidFill>
                <a:srgbClr val="1F497D"/>
              </a:solidFill>
              <a:ea typeface="Helvetica" charset="0"/>
            </a:endParaRPr>
          </a:p>
          <a:p>
            <a:pPr lvl="2">
              <a:spcBef>
                <a:spcPct val="0"/>
              </a:spcBef>
              <a:spcAft>
                <a:spcPct val="0"/>
              </a:spcAft>
            </a:pPr>
            <a:r>
              <a:rPr lang="en-US" sz="1800" dirty="0">
                <a:solidFill>
                  <a:srgbClr val="1F497D"/>
                </a:solidFill>
                <a:ea typeface="Helvetica" charset="0"/>
              </a:rPr>
              <a:t>always put the team first?</a:t>
            </a:r>
          </a:p>
          <a:p>
            <a:pPr lvl="2">
              <a:lnSpc>
                <a:spcPct val="100000"/>
              </a:lnSpc>
              <a:spcBef>
                <a:spcPct val="0"/>
              </a:spcBef>
              <a:spcAft>
                <a:spcPct val="0"/>
              </a:spcAft>
            </a:pPr>
            <a:r>
              <a:rPr lang="en-US" sz="1800" dirty="0">
                <a:solidFill>
                  <a:srgbClr val="1F497D"/>
                </a:solidFill>
                <a:ea typeface="Helvetica" charset="0"/>
              </a:rPr>
              <a:t>proactively seek and constructively respond to feedback?</a:t>
            </a:r>
          </a:p>
          <a:p>
            <a:pPr lvl="2">
              <a:lnSpc>
                <a:spcPct val="100000"/>
              </a:lnSpc>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Four dimensions of emotional intelligence</a:t>
            </a:r>
          </a:p>
          <a:p>
            <a:pPr lvl="2">
              <a:spcBef>
                <a:spcPct val="0"/>
              </a:spcBef>
              <a:spcAft>
                <a:spcPct val="0"/>
              </a:spcAft>
            </a:pPr>
            <a:endParaRPr lang="en-US" sz="1800" dirty="0">
              <a:solidFill>
                <a:srgbClr val="1F497D"/>
              </a:solidFill>
              <a:ea typeface="Helvetica" charset="0"/>
            </a:endParaRPr>
          </a:p>
          <a:p>
            <a:pPr lvl="3">
              <a:spcBef>
                <a:spcPct val="0"/>
              </a:spcBef>
              <a:spcAft>
                <a:spcPct val="0"/>
              </a:spcAft>
            </a:pPr>
            <a:r>
              <a:rPr lang="en-US" sz="1800" dirty="0">
                <a:solidFill>
                  <a:srgbClr val="1F497D"/>
                </a:solidFill>
                <a:ea typeface="Helvetica" charset="0"/>
              </a:rPr>
              <a:t>Self awareness</a:t>
            </a:r>
          </a:p>
          <a:p>
            <a:pPr lvl="3">
              <a:spcBef>
                <a:spcPct val="0"/>
              </a:spcBef>
              <a:spcAft>
                <a:spcPct val="0"/>
              </a:spcAft>
            </a:pPr>
            <a:r>
              <a:rPr lang="en-US" sz="1800" dirty="0">
                <a:solidFill>
                  <a:srgbClr val="1F497D"/>
                </a:solidFill>
                <a:ea typeface="Helvetica" charset="0"/>
              </a:rPr>
              <a:t>Self control</a:t>
            </a:r>
          </a:p>
          <a:p>
            <a:pPr lvl="3">
              <a:spcBef>
                <a:spcPct val="0"/>
              </a:spcBef>
              <a:spcAft>
                <a:spcPct val="0"/>
              </a:spcAft>
            </a:pPr>
            <a:r>
              <a:rPr lang="en-US" sz="1800" dirty="0">
                <a:solidFill>
                  <a:srgbClr val="1F497D"/>
                </a:solidFill>
                <a:ea typeface="Helvetica" charset="0"/>
              </a:rPr>
              <a:t>Team awareness</a:t>
            </a:r>
          </a:p>
          <a:p>
            <a:pPr lvl="3">
              <a:spcBef>
                <a:spcPct val="0"/>
              </a:spcBef>
              <a:spcAft>
                <a:spcPct val="0"/>
              </a:spcAft>
            </a:pPr>
            <a:r>
              <a:rPr lang="en-US" sz="1800" dirty="0">
                <a:solidFill>
                  <a:srgbClr val="1F497D"/>
                </a:solidFill>
                <a:ea typeface="Helvetica" charset="0"/>
              </a:rPr>
              <a:t>Team influence</a:t>
            </a:r>
          </a:p>
        </p:txBody>
      </p:sp>
    </p:spTree>
    <p:extLst>
      <p:ext uri="{BB962C8B-B14F-4D97-AF65-F5344CB8AC3E}">
        <p14:creationId xmlns:p14="http://schemas.microsoft.com/office/powerpoint/2010/main" val="51992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267">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26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Capstone Course – LSMP 4210</a:t>
            </a:r>
          </a:p>
        </p:txBody>
      </p:sp>
      <p:sp>
        <p:nvSpPr>
          <p:cNvPr id="11267" name="Content Placeholder 12"/>
          <p:cNvSpPr>
            <a:spLocks noGrp="1"/>
          </p:cNvSpPr>
          <p:nvPr>
            <p:ph idx="1"/>
          </p:nvPr>
        </p:nvSpPr>
        <p:spPr>
          <a:xfrm>
            <a:off x="0" y="228600"/>
            <a:ext cx="9144000" cy="5867400"/>
          </a:xfrm>
        </p:spPr>
        <p:txBody>
          <a:bodyPr/>
          <a:lstStyle/>
          <a:p>
            <a:pPr>
              <a:spcAft>
                <a:spcPts val="1600"/>
              </a:spcAft>
              <a:buFont typeface="Arial" charset="0"/>
              <a:buNone/>
            </a:pPr>
            <a:r>
              <a:rPr lang="en-US" dirty="0">
                <a:solidFill>
                  <a:srgbClr val="1F497D"/>
                </a:solidFill>
                <a:cs typeface="Arial" charset="0"/>
              </a:rPr>
              <a:t>Additional logistics (1 of 2)</a:t>
            </a:r>
          </a:p>
          <a:p>
            <a:pPr>
              <a:spcBef>
                <a:spcPct val="0"/>
              </a:spcBef>
              <a:spcAft>
                <a:spcPct val="0"/>
              </a:spcAft>
            </a:pPr>
            <a:r>
              <a:rPr lang="en-US" sz="1800" dirty="0">
                <a:solidFill>
                  <a:srgbClr val="1F497D"/>
                </a:solidFill>
                <a:ea typeface="Helvetica" charset="0"/>
              </a:rPr>
              <a:t>Team presentations</a:t>
            </a:r>
          </a:p>
          <a:p>
            <a:pPr lvl="1">
              <a:spcBef>
                <a:spcPct val="0"/>
              </a:spcBef>
              <a:spcAft>
                <a:spcPct val="0"/>
              </a:spcAft>
            </a:pPr>
            <a:r>
              <a:rPr lang="en-US" sz="1800" dirty="0">
                <a:solidFill>
                  <a:srgbClr val="1F497D"/>
                </a:solidFill>
                <a:ea typeface="Helvetica" charset="0"/>
              </a:rPr>
              <a:t>‘Empowered leaders’ on teams for each functional area</a:t>
            </a:r>
          </a:p>
          <a:p>
            <a:pPr lvl="2">
              <a:spcBef>
                <a:spcPct val="0"/>
              </a:spcBef>
              <a:spcAft>
                <a:spcPct val="0"/>
              </a:spcAft>
            </a:pPr>
            <a:r>
              <a:rPr lang="en-US" sz="1400" dirty="0">
                <a:solidFill>
                  <a:srgbClr val="1F497D"/>
                </a:solidFill>
                <a:ea typeface="Helvetica" charset="0"/>
              </a:rPr>
              <a:t>Expect team engagement and collaboration in each functional area</a:t>
            </a:r>
          </a:p>
          <a:p>
            <a:pPr lvl="1">
              <a:spcBef>
                <a:spcPct val="0"/>
              </a:spcBef>
              <a:spcAft>
                <a:spcPct val="0"/>
              </a:spcAft>
            </a:pPr>
            <a:r>
              <a:rPr lang="en-US" sz="1800" dirty="0">
                <a:solidFill>
                  <a:srgbClr val="1F497D"/>
                </a:solidFill>
                <a:ea typeface="Helvetica" charset="0"/>
              </a:rPr>
              <a:t>Presenters may be assigned by professor prior to presentations</a:t>
            </a:r>
          </a:p>
          <a:p>
            <a:pPr lvl="1">
              <a:spcBef>
                <a:spcPct val="0"/>
              </a:spcBef>
              <a:spcAft>
                <a:spcPct val="0"/>
              </a:spcAft>
            </a:pPr>
            <a:endParaRPr lang="en-US" sz="1800" dirty="0">
              <a:solidFill>
                <a:srgbClr val="1F497D"/>
              </a:solidFill>
              <a:ea typeface="Helvetica" charset="0"/>
            </a:endParaRPr>
          </a:p>
          <a:p>
            <a:pPr>
              <a:spcBef>
                <a:spcPct val="0"/>
              </a:spcBef>
              <a:spcAft>
                <a:spcPct val="0"/>
              </a:spcAft>
            </a:pPr>
            <a:r>
              <a:rPr lang="en-US" sz="1800" dirty="0">
                <a:solidFill>
                  <a:srgbClr val="1F497D"/>
                </a:solidFill>
                <a:ea typeface="Helvetica" charset="0"/>
              </a:rPr>
              <a:t>Background reading and pre-class preparation</a:t>
            </a:r>
          </a:p>
          <a:p>
            <a:pPr lvl="1">
              <a:spcBef>
                <a:spcPct val="0"/>
              </a:spcBef>
              <a:spcAft>
                <a:spcPct val="0"/>
              </a:spcAft>
            </a:pPr>
            <a:r>
              <a:rPr lang="en-US" sz="1800" dirty="0">
                <a:solidFill>
                  <a:srgbClr val="1F497D"/>
                </a:solidFill>
                <a:ea typeface="Helvetica" charset="0"/>
              </a:rPr>
              <a:t>Reference materials and backgrounders will be provided as needed</a:t>
            </a:r>
          </a:p>
          <a:p>
            <a:pPr lvl="1">
              <a:spcBef>
                <a:spcPct val="0"/>
              </a:spcBef>
              <a:spcAft>
                <a:spcPct val="0"/>
              </a:spcAft>
            </a:pPr>
            <a:r>
              <a:rPr lang="en-US" sz="1800" dirty="0">
                <a:solidFill>
                  <a:srgbClr val="1F497D"/>
                </a:solidFill>
                <a:ea typeface="Helvetica" charset="0"/>
              </a:rPr>
              <a:t>If reading is required, invited speakers will expect you come prepared</a:t>
            </a:r>
          </a:p>
          <a:p>
            <a:pPr marL="457200" lvl="1" indent="0">
              <a:spcBef>
                <a:spcPct val="0"/>
              </a:spcBef>
              <a:spcAft>
                <a:spcPct val="0"/>
              </a:spcAft>
              <a:buNone/>
            </a:pPr>
            <a:endParaRPr lang="en-US" sz="1800" dirty="0">
              <a:solidFill>
                <a:srgbClr val="1F497D"/>
              </a:solidFill>
              <a:ea typeface="Helvetica" charset="0"/>
            </a:endParaRPr>
          </a:p>
          <a:p>
            <a:pPr>
              <a:spcBef>
                <a:spcPct val="0"/>
              </a:spcBef>
              <a:spcAft>
                <a:spcPct val="0"/>
              </a:spcAft>
            </a:pPr>
            <a:r>
              <a:rPr lang="en-US" sz="1800" dirty="0">
                <a:solidFill>
                  <a:srgbClr val="1F497D"/>
                </a:solidFill>
                <a:ea typeface="Helvetica" charset="0"/>
              </a:rPr>
              <a:t>Projects and products sourced from Penn Medicine and worldwide</a:t>
            </a:r>
          </a:p>
          <a:p>
            <a:pPr lvl="1">
              <a:spcBef>
                <a:spcPct val="0"/>
              </a:spcBef>
              <a:spcAft>
                <a:spcPct val="0"/>
              </a:spcAft>
            </a:pPr>
            <a:r>
              <a:rPr lang="en-US" sz="1800" dirty="0">
                <a:solidFill>
                  <a:srgbClr val="1F497D"/>
                </a:solidFill>
                <a:ea typeface="Helvetica" charset="0"/>
              </a:rPr>
              <a:t>Non-disclosure / IP ownership agreements must be signed by all</a:t>
            </a:r>
          </a:p>
          <a:p>
            <a:pPr marL="457200" lvl="1" indent="0">
              <a:spcBef>
                <a:spcPct val="0"/>
              </a:spcBef>
              <a:spcAft>
                <a:spcPct val="0"/>
              </a:spcAft>
              <a:buNone/>
            </a:pPr>
            <a:endParaRPr lang="en-US" dirty="0">
              <a:solidFill>
                <a:srgbClr val="1F497D"/>
              </a:solidFill>
              <a:ea typeface="Helvetica" charset="0"/>
            </a:endParaRPr>
          </a:p>
          <a:p>
            <a:pPr>
              <a:spcBef>
                <a:spcPct val="0"/>
              </a:spcBef>
              <a:spcAft>
                <a:spcPct val="0"/>
              </a:spcAft>
            </a:pPr>
            <a:r>
              <a:rPr lang="en-US" sz="1800" dirty="0">
                <a:solidFill>
                  <a:srgbClr val="1F497D"/>
                </a:solidFill>
                <a:ea typeface="Helvetica" charset="0"/>
              </a:rPr>
              <a:t>Class attendance required unless specific exception approved in advance</a:t>
            </a:r>
          </a:p>
          <a:p>
            <a:pPr lvl="1">
              <a:spcBef>
                <a:spcPct val="0"/>
              </a:spcBef>
              <a:spcAft>
                <a:spcPct val="0"/>
              </a:spcAft>
            </a:pPr>
            <a:r>
              <a:rPr lang="en-US" sz="1800" dirty="0">
                <a:solidFill>
                  <a:srgbClr val="1F497D"/>
                </a:solidFill>
                <a:ea typeface="Helvetica" charset="0"/>
              </a:rPr>
              <a:t>Required to e-mail director in advance if absence unavoidable</a:t>
            </a:r>
          </a:p>
          <a:p>
            <a:pPr lvl="1">
              <a:spcBef>
                <a:spcPct val="0"/>
              </a:spcBef>
              <a:spcAft>
                <a:spcPct val="0"/>
              </a:spcAft>
            </a:pPr>
            <a:r>
              <a:rPr lang="en-US" sz="1800" dirty="0">
                <a:solidFill>
                  <a:srgbClr val="1F497D"/>
                </a:solidFill>
                <a:ea typeface="Helvetica" charset="0"/>
              </a:rPr>
              <a:t>Impact on team dynamics and grade</a:t>
            </a:r>
          </a:p>
          <a:p>
            <a:pPr lvl="1">
              <a:spcBef>
                <a:spcPct val="0"/>
              </a:spcBef>
              <a:spcAft>
                <a:spcPct val="0"/>
              </a:spcAft>
            </a:pPr>
            <a:endParaRPr lang="en-US" sz="1800" dirty="0">
              <a:solidFill>
                <a:srgbClr val="1F497D"/>
              </a:solidFill>
              <a:ea typeface="Helvetica" charset="0"/>
            </a:endParaRPr>
          </a:p>
          <a:p>
            <a:pPr>
              <a:spcBef>
                <a:spcPct val="0"/>
              </a:spcBef>
              <a:spcAft>
                <a:spcPct val="0"/>
              </a:spcAft>
            </a:pPr>
            <a:r>
              <a:rPr lang="en-US" sz="1800" dirty="0">
                <a:solidFill>
                  <a:srgbClr val="1F497D"/>
                </a:solidFill>
                <a:ea typeface="Helvetica" charset="0"/>
              </a:rPr>
              <a:t>Canvas Video</a:t>
            </a:r>
          </a:p>
          <a:p>
            <a:pPr lvl="1">
              <a:spcBef>
                <a:spcPct val="0"/>
              </a:spcBef>
              <a:spcAft>
                <a:spcPct val="0"/>
              </a:spcAft>
            </a:pPr>
            <a:r>
              <a:rPr lang="en-US" sz="1800" dirty="0">
                <a:solidFill>
                  <a:srgbClr val="1F497D"/>
                </a:solidFill>
                <a:ea typeface="Helvetica" charset="0"/>
              </a:rPr>
              <a:t>All classes recorded, including team presentations</a:t>
            </a:r>
          </a:p>
          <a:p>
            <a:pPr>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45373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26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267">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26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12"/>
          <p:cNvSpPr>
            <a:spLocks noGrp="1"/>
          </p:cNvSpPr>
          <p:nvPr>
            <p:ph idx="1"/>
          </p:nvPr>
        </p:nvSpPr>
        <p:spPr>
          <a:xfrm>
            <a:off x="2743200" y="2514600"/>
            <a:ext cx="3505200" cy="1828800"/>
          </a:xfrm>
        </p:spPr>
        <p:txBody>
          <a:bodyPr/>
          <a:lstStyle/>
          <a:p>
            <a:pPr>
              <a:spcAft>
                <a:spcPts val="1600"/>
              </a:spcAft>
              <a:buFont typeface="Arial" charset="0"/>
              <a:buNone/>
            </a:pPr>
            <a:r>
              <a:rPr lang="en-US" sz="3200" b="1" dirty="0">
                <a:solidFill>
                  <a:srgbClr val="1F497D"/>
                </a:solidFill>
                <a:cs typeface="Arial" charset="0"/>
              </a:rPr>
              <a:t>QUESTIONS?</a:t>
            </a:r>
            <a:endParaRPr lang="en-US" sz="2800" b="1" dirty="0">
              <a:solidFill>
                <a:srgbClr val="1F497D"/>
              </a:solidFill>
              <a:ea typeface="Helvetica" charset="0"/>
            </a:endParaRPr>
          </a:p>
          <a:p>
            <a:pPr>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344081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Capstone Course – LSMP 4210</a:t>
            </a:r>
          </a:p>
        </p:txBody>
      </p:sp>
      <p:sp>
        <p:nvSpPr>
          <p:cNvPr id="11267" name="Content Placeholder 12"/>
          <p:cNvSpPr>
            <a:spLocks noGrp="1"/>
          </p:cNvSpPr>
          <p:nvPr>
            <p:ph idx="1"/>
          </p:nvPr>
        </p:nvSpPr>
        <p:spPr>
          <a:xfrm>
            <a:off x="0" y="228600"/>
            <a:ext cx="9144000" cy="5943600"/>
          </a:xfrm>
        </p:spPr>
        <p:txBody>
          <a:bodyPr/>
          <a:lstStyle/>
          <a:p>
            <a:pPr>
              <a:spcAft>
                <a:spcPts val="1600"/>
              </a:spcAft>
              <a:buFont typeface="Arial" charset="0"/>
              <a:buNone/>
            </a:pPr>
            <a:r>
              <a:rPr lang="en-US" dirty="0">
                <a:solidFill>
                  <a:srgbClr val="1F497D"/>
                </a:solidFill>
                <a:cs typeface="Arial" charset="0"/>
              </a:rPr>
              <a:t>Vision</a:t>
            </a:r>
          </a:p>
          <a:p>
            <a:pPr>
              <a:spcBef>
                <a:spcPct val="0"/>
              </a:spcBef>
              <a:spcAft>
                <a:spcPct val="0"/>
              </a:spcAft>
            </a:pPr>
            <a:r>
              <a:rPr lang="en-US" sz="1800" dirty="0">
                <a:solidFill>
                  <a:srgbClr val="1F497D"/>
                </a:solidFill>
                <a:ea typeface="Helvetica" charset="0"/>
              </a:rPr>
              <a:t>Integration of business and science</a:t>
            </a:r>
          </a:p>
          <a:p>
            <a:pPr>
              <a:spcAft>
                <a:spcPct val="0"/>
              </a:spcAft>
            </a:pPr>
            <a:r>
              <a:rPr lang="en-US" sz="1800" dirty="0">
                <a:solidFill>
                  <a:srgbClr val="1F497D"/>
                </a:solidFill>
                <a:ea typeface="Helvetica" charset="0"/>
              </a:rPr>
              <a:t>Transition from academic to real world</a:t>
            </a:r>
          </a:p>
          <a:p>
            <a:pPr>
              <a:spcAft>
                <a:spcPct val="0"/>
              </a:spcAft>
            </a:pPr>
            <a:endParaRPr lang="en-US" dirty="0">
              <a:solidFill>
                <a:srgbClr val="1F497D"/>
              </a:solidFill>
              <a:cs typeface="Arial" charset="0"/>
            </a:endParaRPr>
          </a:p>
          <a:p>
            <a:pPr>
              <a:spcAft>
                <a:spcPts val="1600"/>
              </a:spcAft>
              <a:buNone/>
            </a:pPr>
            <a:r>
              <a:rPr lang="en-US" dirty="0">
                <a:solidFill>
                  <a:schemeClr val="tx2"/>
                </a:solidFill>
                <a:cs typeface="Arial" charset="0"/>
              </a:rPr>
              <a:t>Objectives</a:t>
            </a:r>
          </a:p>
          <a:p>
            <a:pPr marL="457200" indent="-457200">
              <a:spcBef>
                <a:spcPct val="0"/>
              </a:spcBef>
              <a:spcAft>
                <a:spcPct val="0"/>
              </a:spcAft>
              <a:buFont typeface="+mj-lt"/>
              <a:buAutoNum type="arabicPeriod"/>
            </a:pPr>
            <a:r>
              <a:rPr lang="en-US" sz="1800" dirty="0">
                <a:solidFill>
                  <a:srgbClr val="1F497D"/>
                </a:solidFill>
                <a:ea typeface="Helvetica" charset="0"/>
              </a:rPr>
              <a:t>Develop &amp; present integrated plan to finance a healthcare advance</a:t>
            </a:r>
          </a:p>
          <a:p>
            <a:pPr marL="457200" indent="-457200">
              <a:spcAft>
                <a:spcPct val="0"/>
              </a:spcAft>
              <a:buFont typeface="+mj-lt"/>
              <a:buAutoNum type="arabicPeriod"/>
            </a:pPr>
            <a:r>
              <a:rPr lang="en-US" sz="1800" dirty="0">
                <a:solidFill>
                  <a:srgbClr val="1F497D"/>
                </a:solidFill>
                <a:ea typeface="Helvetica" charset="0"/>
              </a:rPr>
              <a:t>Understand and develop individual leadership / teamwork </a:t>
            </a:r>
            <a:r>
              <a:rPr lang="en-US" sz="1800" u="sng" dirty="0">
                <a:solidFill>
                  <a:srgbClr val="1F497D"/>
                </a:solidFill>
                <a:ea typeface="Helvetica" charset="0"/>
              </a:rPr>
              <a:t>behaviors</a:t>
            </a:r>
          </a:p>
          <a:p>
            <a:pPr marL="457200" indent="-457200">
              <a:spcAft>
                <a:spcPct val="0"/>
              </a:spcAft>
              <a:buFont typeface="+mj-lt"/>
              <a:buAutoNum type="arabicPeriod"/>
            </a:pPr>
            <a:r>
              <a:rPr lang="en-US" sz="1800" dirty="0">
                <a:solidFill>
                  <a:srgbClr val="1F497D"/>
                </a:solidFill>
                <a:ea typeface="Helvetica" charset="0"/>
              </a:rPr>
              <a:t>Understand healthcare inequities and impact of systemic racism</a:t>
            </a:r>
          </a:p>
          <a:p>
            <a:pPr marL="0" indent="0">
              <a:spcAft>
                <a:spcPct val="0"/>
              </a:spcAft>
              <a:buNone/>
            </a:pPr>
            <a:endParaRPr lang="en-US" dirty="0">
              <a:solidFill>
                <a:srgbClr val="1F497D"/>
              </a:solidFill>
              <a:cs typeface="Arial" charset="0"/>
            </a:endParaRPr>
          </a:p>
          <a:p>
            <a:pPr>
              <a:spcAft>
                <a:spcPts val="1600"/>
              </a:spcAft>
              <a:buNone/>
            </a:pPr>
            <a:r>
              <a:rPr lang="en-US" dirty="0">
                <a:solidFill>
                  <a:srgbClr val="1F497D"/>
                </a:solidFill>
                <a:cs typeface="Arial" charset="0"/>
              </a:rPr>
              <a:t>Experiential and Practical Learning Process</a:t>
            </a:r>
          </a:p>
          <a:p>
            <a:pPr>
              <a:spcBef>
                <a:spcPct val="0"/>
              </a:spcBef>
              <a:spcAft>
                <a:spcPct val="0"/>
              </a:spcAft>
            </a:pPr>
            <a:r>
              <a:rPr lang="en-US" sz="1800" dirty="0">
                <a:solidFill>
                  <a:srgbClr val="1F497D"/>
                </a:solidFill>
                <a:ea typeface="Helvetica" charset="0"/>
              </a:rPr>
              <a:t>Groups of 4 or 5 students form a management team</a:t>
            </a:r>
          </a:p>
          <a:p>
            <a:pPr lvl="1">
              <a:spcBef>
                <a:spcPct val="0"/>
              </a:spcBef>
              <a:spcAft>
                <a:spcPct val="0"/>
              </a:spcAft>
            </a:pPr>
            <a:r>
              <a:rPr lang="en-US" sz="1800" dirty="0">
                <a:solidFill>
                  <a:srgbClr val="1F497D"/>
                </a:solidFill>
                <a:ea typeface="Helvetica" charset="0"/>
              </a:rPr>
              <a:t>team diversity, trust, and transparency are key to success</a:t>
            </a:r>
          </a:p>
          <a:p>
            <a:pPr lvl="1">
              <a:spcBef>
                <a:spcPct val="0"/>
              </a:spcBef>
              <a:spcAft>
                <a:spcPct val="0"/>
              </a:spcAft>
            </a:pPr>
            <a:r>
              <a:rPr lang="en-US" sz="1800" dirty="0">
                <a:solidFill>
                  <a:srgbClr val="1F497D"/>
                </a:solidFill>
                <a:ea typeface="Helvetica" charset="0"/>
              </a:rPr>
              <a:t>select an opportunity that you can get excited about</a:t>
            </a:r>
          </a:p>
          <a:p>
            <a:pPr lvl="1">
              <a:spcBef>
                <a:spcPct val="0"/>
              </a:spcBef>
              <a:spcAft>
                <a:spcPct val="0"/>
              </a:spcAft>
            </a:pPr>
            <a:r>
              <a:rPr lang="en-US" sz="1800" dirty="0">
                <a:solidFill>
                  <a:srgbClr val="1F497D"/>
                </a:solidFill>
                <a:ea typeface="Helvetica" charset="0"/>
              </a:rPr>
              <a:t>develop and present an integrated plan to gain financing</a:t>
            </a:r>
          </a:p>
        </p:txBody>
      </p:sp>
      <p:sp>
        <p:nvSpPr>
          <p:cNvPr id="11272" name="Date Placeholder 16"/>
          <p:cNvSpPr>
            <a:spLocks noGrp="1"/>
          </p:cNvSpPr>
          <p:nvPr>
            <p:ph type="dt" sz="half" idx="10"/>
          </p:nvPr>
        </p:nvSpPr>
        <p:spPr bwMode="auto">
          <a:xfrm>
            <a:off x="8174038" y="6661150"/>
            <a:ext cx="969962" cy="196850"/>
          </a:xfrm>
          <a:noFill/>
          <a:ln>
            <a:miter lim="800000"/>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C4C4C4"/>
              </a:solidFill>
              <a:effectLst/>
              <a:uLnTx/>
              <a:uFillTx/>
              <a:latin typeface="Arial"/>
              <a:ea typeface="+mn-ea"/>
              <a:cs typeface="+mn-cs"/>
            </a:endParaRPr>
          </a:p>
        </p:txBody>
      </p:sp>
    </p:spTree>
    <p:extLst>
      <p:ext uri="{BB962C8B-B14F-4D97-AF65-F5344CB8AC3E}">
        <p14:creationId xmlns:p14="http://schemas.microsoft.com/office/powerpoint/2010/main" val="10735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Organization and Staffing</a:t>
            </a:r>
          </a:p>
        </p:txBody>
      </p:sp>
      <p:sp>
        <p:nvSpPr>
          <p:cNvPr id="11267" name="Content Placeholder 12"/>
          <p:cNvSpPr>
            <a:spLocks noGrp="1"/>
          </p:cNvSpPr>
          <p:nvPr>
            <p:ph idx="1"/>
          </p:nvPr>
        </p:nvSpPr>
        <p:spPr>
          <a:xfrm>
            <a:off x="0" y="304800"/>
            <a:ext cx="9144000" cy="6019800"/>
          </a:xfrm>
        </p:spPr>
        <p:txBody>
          <a:bodyPr/>
          <a:lstStyle/>
          <a:p>
            <a:pPr marL="0" indent="0">
              <a:spcBef>
                <a:spcPct val="0"/>
              </a:spcBef>
              <a:spcAft>
                <a:spcPct val="0"/>
              </a:spcAft>
              <a:buNone/>
            </a:pPr>
            <a:r>
              <a:rPr lang="en-US" dirty="0">
                <a:solidFill>
                  <a:srgbClr val="1F497D"/>
                </a:solidFill>
                <a:ea typeface="Helvetica" charset="0"/>
              </a:rPr>
              <a:t>Course Director: Steven Nichtberger, MD</a:t>
            </a:r>
          </a:p>
          <a:p>
            <a:pPr>
              <a:spcAft>
                <a:spcPct val="0"/>
              </a:spcAft>
            </a:pPr>
            <a:r>
              <a:rPr lang="en-US" sz="1800" dirty="0">
                <a:solidFill>
                  <a:srgbClr val="1F497D"/>
                </a:solidFill>
                <a:ea typeface="Helvetica" charset="0"/>
              </a:rPr>
              <a:t>Assistant Course Director: Joan Lau, PhD</a:t>
            </a:r>
          </a:p>
          <a:p>
            <a:pPr>
              <a:spcAft>
                <a:spcPct val="0"/>
              </a:spcAft>
            </a:pPr>
            <a:r>
              <a:rPr lang="en-US" sz="1800" dirty="0">
                <a:solidFill>
                  <a:srgbClr val="1F497D"/>
                </a:solidFill>
                <a:ea typeface="Helvetica" charset="0"/>
              </a:rPr>
              <a:t>LSM Fellow: Arun Das, MD</a:t>
            </a:r>
          </a:p>
          <a:p>
            <a:pPr marL="0" indent="0">
              <a:spcAft>
                <a:spcPct val="0"/>
              </a:spcAft>
              <a:buNone/>
            </a:pPr>
            <a:endParaRPr lang="en-US" sz="1800" dirty="0">
              <a:solidFill>
                <a:srgbClr val="1F497D"/>
              </a:solidFill>
              <a:ea typeface="Helvetica" charset="0"/>
            </a:endParaRPr>
          </a:p>
          <a:p>
            <a:pPr marL="0" indent="0">
              <a:spcAft>
                <a:spcPct val="0"/>
              </a:spcAft>
              <a:buNone/>
            </a:pPr>
            <a:r>
              <a:rPr lang="en-US" dirty="0">
                <a:solidFill>
                  <a:srgbClr val="1F497D"/>
                </a:solidFill>
                <a:ea typeface="Helvetica" charset="0"/>
              </a:rPr>
              <a:t>Guest Lecturers: Leaders from healthcare industry</a:t>
            </a:r>
          </a:p>
          <a:p>
            <a:pPr marL="0" indent="0">
              <a:lnSpc>
                <a:spcPct val="100000"/>
              </a:lnSpc>
              <a:spcAft>
                <a:spcPct val="0"/>
              </a:spcAft>
              <a:buNone/>
            </a:pPr>
            <a:endParaRPr lang="en-US" sz="1050" dirty="0">
              <a:solidFill>
                <a:srgbClr val="1F497D"/>
              </a:solidFill>
              <a:ea typeface="Helvetica" charset="0"/>
            </a:endParaRPr>
          </a:p>
          <a:p>
            <a:pPr marL="0" indent="0">
              <a:spcAft>
                <a:spcPct val="0"/>
              </a:spcAft>
              <a:buNone/>
            </a:pPr>
            <a:r>
              <a:rPr lang="en-US" dirty="0">
                <a:solidFill>
                  <a:srgbClr val="1F497D"/>
                </a:solidFill>
                <a:ea typeface="Helvetica" charset="0"/>
              </a:rPr>
              <a:t>Four teams, with substantial support:</a:t>
            </a:r>
          </a:p>
          <a:p>
            <a:pPr lvl="1">
              <a:spcAft>
                <a:spcPct val="0"/>
              </a:spcAft>
            </a:pPr>
            <a:r>
              <a:rPr lang="en-US" sz="1800" dirty="0">
                <a:solidFill>
                  <a:srgbClr val="1F497D"/>
                </a:solidFill>
                <a:ea typeface="Helvetica" charset="0"/>
              </a:rPr>
              <a:t>TAs focused on leadership and teamwork</a:t>
            </a:r>
          </a:p>
          <a:p>
            <a:pPr lvl="2">
              <a:spcAft>
                <a:spcPct val="0"/>
              </a:spcAft>
            </a:pPr>
            <a:r>
              <a:rPr lang="en-US" sz="1400" dirty="0" err="1">
                <a:solidFill>
                  <a:srgbClr val="1F497D"/>
                </a:solidFill>
                <a:ea typeface="Helvetica" charset="0"/>
              </a:rPr>
              <a:t>Karyll</a:t>
            </a:r>
            <a:r>
              <a:rPr lang="en-US" sz="1400" dirty="0">
                <a:solidFill>
                  <a:srgbClr val="1F497D"/>
                </a:solidFill>
                <a:ea typeface="Helvetica" charset="0"/>
              </a:rPr>
              <a:t> Davis, Hope Lu, Sonia Parekh, Alexis Saucy</a:t>
            </a:r>
          </a:p>
          <a:p>
            <a:pPr lvl="1">
              <a:spcAft>
                <a:spcPct val="0"/>
              </a:spcAft>
            </a:pPr>
            <a:r>
              <a:rPr lang="en-US" sz="1800" dirty="0">
                <a:solidFill>
                  <a:srgbClr val="1F497D"/>
                </a:solidFill>
                <a:ea typeface="Helvetica" charset="0"/>
              </a:rPr>
              <a:t>Mentors – LSM grads to guide on process and information sources</a:t>
            </a:r>
          </a:p>
          <a:p>
            <a:pPr lvl="2">
              <a:spcAft>
                <a:spcPct val="0"/>
              </a:spcAft>
            </a:pPr>
            <a:r>
              <a:rPr lang="en-US" sz="1400" dirty="0">
                <a:solidFill>
                  <a:schemeClr val="tx2"/>
                </a:solidFill>
                <a:ea typeface="Helvetica" charset="0"/>
              </a:rPr>
              <a:t>Anna Chen LSM’23 for day-to-day advice with strategic support from Arun Das, LSM’10</a:t>
            </a:r>
            <a:endParaRPr lang="en-US" sz="1400" dirty="0">
              <a:solidFill>
                <a:srgbClr val="FF0000"/>
              </a:solidFill>
              <a:ea typeface="Helvetica" charset="0"/>
            </a:endParaRPr>
          </a:p>
          <a:p>
            <a:pPr lvl="1">
              <a:spcAft>
                <a:spcPct val="0"/>
              </a:spcAft>
            </a:pPr>
            <a:r>
              <a:rPr lang="en-US" sz="1800" dirty="0">
                <a:solidFill>
                  <a:srgbClr val="1F497D"/>
                </a:solidFill>
                <a:ea typeface="Helvetica" charset="0"/>
              </a:rPr>
              <a:t>Scientific founders</a:t>
            </a:r>
          </a:p>
          <a:p>
            <a:pPr lvl="2">
              <a:spcAft>
                <a:spcPct val="0"/>
              </a:spcAft>
            </a:pPr>
            <a:r>
              <a:rPr lang="en-US" sz="1400" dirty="0">
                <a:solidFill>
                  <a:srgbClr val="1F497D"/>
                </a:solidFill>
                <a:ea typeface="Helvetica" charset="0"/>
              </a:rPr>
              <a:t>Founding scientists for each team</a:t>
            </a:r>
          </a:p>
          <a:p>
            <a:pPr lvl="1">
              <a:spcAft>
                <a:spcPct val="0"/>
              </a:spcAft>
            </a:pPr>
            <a:r>
              <a:rPr lang="en-US" sz="1800" dirty="0">
                <a:solidFill>
                  <a:srgbClr val="1F497D"/>
                </a:solidFill>
                <a:ea typeface="Helvetica" charset="0"/>
              </a:rPr>
              <a:t>‘Board of Advisors’</a:t>
            </a:r>
          </a:p>
          <a:p>
            <a:pPr lvl="2">
              <a:spcAft>
                <a:spcPct val="0"/>
              </a:spcAft>
            </a:pPr>
            <a:r>
              <a:rPr lang="en-US" sz="1400" dirty="0">
                <a:solidFill>
                  <a:srgbClr val="1F497D"/>
                </a:solidFill>
                <a:ea typeface="Helvetica" charset="0"/>
              </a:rPr>
              <a:t>Diverse group of experts offering continuity and advice to each team</a:t>
            </a:r>
          </a:p>
          <a:p>
            <a:pPr lvl="1">
              <a:spcAft>
                <a:spcPct val="0"/>
              </a:spcAft>
            </a:pPr>
            <a:r>
              <a:rPr lang="en-US" sz="1800" dirty="0">
                <a:solidFill>
                  <a:srgbClr val="1F497D"/>
                </a:solidFill>
                <a:ea typeface="Helvetica" charset="0"/>
              </a:rPr>
              <a:t>Strategic and functional advisors </a:t>
            </a:r>
          </a:p>
          <a:p>
            <a:pPr lvl="2">
              <a:spcAft>
                <a:spcPct val="0"/>
              </a:spcAft>
            </a:pPr>
            <a:r>
              <a:rPr lang="en-US" sz="1400" dirty="0">
                <a:solidFill>
                  <a:srgbClr val="1F497D"/>
                </a:solidFill>
                <a:ea typeface="Helvetica" charset="0"/>
              </a:rPr>
              <a:t>Dozens of pharma and biotech executives</a:t>
            </a:r>
          </a:p>
          <a:p>
            <a:pPr lvl="1">
              <a:spcAft>
                <a:spcPct val="0"/>
              </a:spcAft>
            </a:pPr>
            <a:r>
              <a:rPr lang="en-US" sz="1800" dirty="0">
                <a:solidFill>
                  <a:srgbClr val="1F497D"/>
                </a:solidFill>
                <a:ea typeface="Helvetica" charset="0"/>
              </a:rPr>
              <a:t>VC, public investor, banker, and analyst advisors</a:t>
            </a:r>
          </a:p>
        </p:txBody>
      </p:sp>
    </p:spTree>
    <p:extLst>
      <p:ext uri="{BB962C8B-B14F-4D97-AF65-F5344CB8AC3E}">
        <p14:creationId xmlns:p14="http://schemas.microsoft.com/office/powerpoint/2010/main" val="18527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7">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267">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267">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267">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26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Approach</a:t>
            </a:r>
          </a:p>
        </p:txBody>
      </p:sp>
      <p:sp>
        <p:nvSpPr>
          <p:cNvPr id="11267" name="Content Placeholder 12"/>
          <p:cNvSpPr>
            <a:spLocks noGrp="1"/>
          </p:cNvSpPr>
          <p:nvPr>
            <p:ph idx="1"/>
          </p:nvPr>
        </p:nvSpPr>
        <p:spPr>
          <a:xfrm>
            <a:off x="0" y="228600"/>
            <a:ext cx="9144000" cy="5867400"/>
          </a:xfrm>
        </p:spPr>
        <p:txBody>
          <a:bodyPr/>
          <a:lstStyle/>
          <a:p>
            <a:pPr marL="0" indent="0">
              <a:spcAft>
                <a:spcPct val="0"/>
              </a:spcAft>
              <a:buNone/>
            </a:pPr>
            <a:endParaRPr lang="en-US" b="1" dirty="0">
              <a:solidFill>
                <a:srgbClr val="1F497D"/>
              </a:solidFill>
              <a:cs typeface="Arial" charset="0"/>
            </a:endParaRPr>
          </a:p>
          <a:p>
            <a:pPr marL="0" indent="0">
              <a:spcBef>
                <a:spcPct val="0"/>
              </a:spcBef>
              <a:spcAft>
                <a:spcPct val="0"/>
              </a:spcAft>
              <a:buNone/>
            </a:pPr>
            <a:r>
              <a:rPr lang="en-US" dirty="0">
                <a:solidFill>
                  <a:srgbClr val="1F497D"/>
                </a:solidFill>
                <a:ea typeface="Helvetica" charset="0"/>
              </a:rPr>
              <a:t>In person classes – JMHH 370 – attendance required</a:t>
            </a:r>
          </a:p>
          <a:p>
            <a:pPr lvl="1">
              <a:spcBef>
                <a:spcPct val="0"/>
              </a:spcBef>
              <a:spcAft>
                <a:spcPct val="0"/>
              </a:spcAft>
            </a:pPr>
            <a:r>
              <a:rPr lang="en-US" sz="1800" dirty="0">
                <a:solidFill>
                  <a:srgbClr val="1F497D"/>
                </a:solidFill>
                <a:ea typeface="Helvetica" charset="0"/>
              </a:rPr>
              <a:t>Interactive presentations</a:t>
            </a:r>
          </a:p>
          <a:p>
            <a:pPr lvl="1">
              <a:spcBef>
                <a:spcPct val="0"/>
              </a:spcBef>
              <a:spcAft>
                <a:spcPct val="0"/>
              </a:spcAft>
            </a:pPr>
            <a:r>
              <a:rPr lang="en-US" sz="1800" dirty="0">
                <a:solidFill>
                  <a:srgbClr val="1F497D"/>
                </a:solidFill>
                <a:ea typeface="Helvetica" charset="0"/>
              </a:rPr>
              <a:t>Team breakouts in reserved GSRs second half of class</a:t>
            </a:r>
          </a:p>
          <a:p>
            <a:pPr lvl="2">
              <a:spcBef>
                <a:spcPct val="0"/>
              </a:spcBef>
              <a:spcAft>
                <a:spcPct val="0"/>
              </a:spcAft>
            </a:pPr>
            <a:r>
              <a:rPr lang="en-US" sz="1400" dirty="0">
                <a:solidFill>
                  <a:srgbClr val="1F497D"/>
                </a:solidFill>
                <a:ea typeface="Helvetica" charset="0"/>
              </a:rPr>
              <a:t>GSRs - reserved 3:15-4:45pm weekly – JMHH 368, 376, 377, and 378</a:t>
            </a:r>
          </a:p>
          <a:p>
            <a:pPr marL="0" indent="0">
              <a:spcBef>
                <a:spcPct val="0"/>
              </a:spcBef>
              <a:spcAft>
                <a:spcPct val="0"/>
              </a:spcAft>
              <a:buNone/>
            </a:pPr>
            <a:endParaRPr lang="en-US" dirty="0">
              <a:solidFill>
                <a:srgbClr val="1F497D"/>
              </a:solidFill>
              <a:ea typeface="Helvetica" charset="0"/>
            </a:endParaRPr>
          </a:p>
          <a:p>
            <a:pPr marL="0" indent="0">
              <a:spcBef>
                <a:spcPct val="0"/>
              </a:spcBef>
              <a:spcAft>
                <a:spcPct val="0"/>
              </a:spcAft>
              <a:buNone/>
            </a:pPr>
            <a:r>
              <a:rPr lang="en-US" dirty="0">
                <a:solidFill>
                  <a:srgbClr val="1F497D"/>
                </a:solidFill>
                <a:ea typeface="Helvetica" charset="0"/>
              </a:rPr>
              <a:t>Lectures </a:t>
            </a:r>
          </a:p>
          <a:p>
            <a:pPr>
              <a:spcBef>
                <a:spcPct val="0"/>
              </a:spcBef>
              <a:spcAft>
                <a:spcPct val="0"/>
              </a:spcAft>
            </a:pPr>
            <a:r>
              <a:rPr lang="en-US" sz="1800" dirty="0">
                <a:solidFill>
                  <a:srgbClr val="1F497D"/>
                </a:solidFill>
                <a:ea typeface="Helvetica" charset="0"/>
              </a:rPr>
              <a:t>By accomplished experts in each functional area </a:t>
            </a:r>
          </a:p>
          <a:p>
            <a:pPr lvl="1">
              <a:spcBef>
                <a:spcPct val="0"/>
              </a:spcBef>
              <a:spcAft>
                <a:spcPct val="0"/>
              </a:spcAft>
            </a:pPr>
            <a:r>
              <a:rPr lang="en-US" sz="1800" dirty="0">
                <a:solidFill>
                  <a:srgbClr val="1F497D"/>
                </a:solidFill>
                <a:ea typeface="Helvetica" charset="0"/>
              </a:rPr>
              <a:t>preclinical</a:t>
            </a:r>
          </a:p>
          <a:p>
            <a:pPr lvl="1">
              <a:spcBef>
                <a:spcPct val="0"/>
              </a:spcBef>
              <a:spcAft>
                <a:spcPct val="0"/>
              </a:spcAft>
            </a:pPr>
            <a:r>
              <a:rPr lang="en-US" sz="1800" dirty="0">
                <a:solidFill>
                  <a:srgbClr val="1F497D"/>
                </a:solidFill>
                <a:ea typeface="Helvetica" charset="0"/>
              </a:rPr>
              <a:t>clinical</a:t>
            </a:r>
          </a:p>
          <a:p>
            <a:pPr lvl="1">
              <a:spcBef>
                <a:spcPct val="0"/>
              </a:spcBef>
              <a:spcAft>
                <a:spcPct val="0"/>
              </a:spcAft>
            </a:pPr>
            <a:r>
              <a:rPr lang="en-US" sz="1800" dirty="0">
                <a:solidFill>
                  <a:srgbClr val="1F497D"/>
                </a:solidFill>
                <a:ea typeface="Helvetica" charset="0"/>
              </a:rPr>
              <a:t>regulatory</a:t>
            </a:r>
          </a:p>
          <a:p>
            <a:pPr lvl="1">
              <a:spcBef>
                <a:spcPct val="0"/>
              </a:spcBef>
              <a:spcAft>
                <a:spcPct val="0"/>
              </a:spcAft>
            </a:pPr>
            <a:r>
              <a:rPr lang="en-US" sz="1800" dirty="0">
                <a:solidFill>
                  <a:srgbClr val="1F497D"/>
                </a:solidFill>
                <a:ea typeface="Helvetica" charset="0"/>
              </a:rPr>
              <a:t>marketing</a:t>
            </a:r>
          </a:p>
          <a:p>
            <a:pPr lvl="1">
              <a:spcBef>
                <a:spcPct val="0"/>
              </a:spcBef>
              <a:spcAft>
                <a:spcPct val="0"/>
              </a:spcAft>
            </a:pPr>
            <a:r>
              <a:rPr lang="en-US" sz="1800" dirty="0">
                <a:solidFill>
                  <a:srgbClr val="1F497D"/>
                </a:solidFill>
                <a:ea typeface="Helvetica" charset="0"/>
              </a:rPr>
              <a:t>finance</a:t>
            </a:r>
          </a:p>
          <a:p>
            <a:pPr lvl="1">
              <a:spcBef>
                <a:spcPct val="0"/>
              </a:spcBef>
              <a:spcAft>
                <a:spcPct val="0"/>
              </a:spcAft>
            </a:pPr>
            <a:r>
              <a:rPr lang="en-US" sz="1800" dirty="0">
                <a:solidFill>
                  <a:srgbClr val="1F497D"/>
                </a:solidFill>
                <a:ea typeface="Helvetica" charset="0"/>
              </a:rPr>
              <a:t>banking</a:t>
            </a:r>
          </a:p>
          <a:p>
            <a:pPr lvl="1">
              <a:spcBef>
                <a:spcPct val="0"/>
              </a:spcBef>
              <a:spcAft>
                <a:spcPct val="0"/>
              </a:spcAft>
            </a:pPr>
            <a:r>
              <a:rPr lang="en-US" sz="1800" dirty="0">
                <a:solidFill>
                  <a:srgbClr val="1F497D"/>
                </a:solidFill>
                <a:ea typeface="Helvetica" charset="0"/>
              </a:rPr>
              <a:t>investing</a:t>
            </a:r>
          </a:p>
          <a:p>
            <a:pPr lvl="1">
              <a:spcBef>
                <a:spcPct val="0"/>
              </a:spcBef>
              <a:spcAft>
                <a:spcPct val="0"/>
              </a:spcAft>
            </a:pPr>
            <a:r>
              <a:rPr lang="en-US" sz="1800" dirty="0">
                <a:solidFill>
                  <a:srgbClr val="1F497D"/>
                </a:solidFill>
                <a:ea typeface="Helvetica" charset="0"/>
              </a:rPr>
              <a:t>partnering</a:t>
            </a:r>
          </a:p>
          <a:p>
            <a:pPr lvl="1">
              <a:spcBef>
                <a:spcPct val="0"/>
              </a:spcBef>
              <a:spcAft>
                <a:spcPct val="0"/>
              </a:spcAft>
            </a:pPr>
            <a:endParaRPr lang="en-US" sz="1800" dirty="0">
              <a:solidFill>
                <a:srgbClr val="1F497D"/>
              </a:solidFill>
              <a:ea typeface="Helvetica" charset="0"/>
            </a:endParaRPr>
          </a:p>
          <a:p>
            <a:pPr marL="0" indent="0">
              <a:spcBef>
                <a:spcPct val="0"/>
              </a:spcBef>
              <a:spcAft>
                <a:spcPct val="0"/>
              </a:spcAft>
              <a:buNone/>
            </a:pPr>
            <a:r>
              <a:rPr lang="en-US" dirty="0">
                <a:solidFill>
                  <a:srgbClr val="1F497D"/>
                </a:solidFill>
                <a:ea typeface="Helvetica" charset="0"/>
              </a:rPr>
              <a:t>Team meetings </a:t>
            </a:r>
          </a:p>
          <a:p>
            <a:pPr>
              <a:spcBef>
                <a:spcPct val="0"/>
              </a:spcBef>
              <a:spcAft>
                <a:spcPct val="0"/>
              </a:spcAft>
            </a:pPr>
            <a:r>
              <a:rPr lang="en-US" sz="1800" dirty="0">
                <a:solidFill>
                  <a:srgbClr val="1F497D"/>
                </a:solidFill>
                <a:ea typeface="Helvetica" charset="0"/>
              </a:rPr>
              <a:t>some immediately following lectures with experts rotating</a:t>
            </a:r>
          </a:p>
          <a:p>
            <a:pPr>
              <a:spcBef>
                <a:spcPct val="0"/>
              </a:spcBef>
              <a:spcAft>
                <a:spcPct val="0"/>
              </a:spcAft>
            </a:pPr>
            <a:r>
              <a:rPr lang="en-US" sz="1800" dirty="0">
                <a:solidFill>
                  <a:srgbClr val="1F497D"/>
                </a:solidFill>
                <a:ea typeface="Helvetica" charset="0"/>
              </a:rPr>
              <a:t>additional team meetings each week as needed</a:t>
            </a:r>
          </a:p>
          <a:p>
            <a:pPr>
              <a:spcBef>
                <a:spcPct val="0"/>
              </a:spcBef>
              <a:spcAft>
                <a:spcPct val="0"/>
              </a:spcAft>
            </a:pPr>
            <a:endParaRPr lang="en-US" dirty="0">
              <a:solidFill>
                <a:srgbClr val="1F497D"/>
              </a:solidFill>
              <a:ea typeface="Helvetica" charset="0"/>
            </a:endParaRPr>
          </a:p>
        </p:txBody>
      </p:sp>
    </p:spTree>
    <p:extLst>
      <p:ext uri="{BB962C8B-B14F-4D97-AF65-F5344CB8AC3E}">
        <p14:creationId xmlns:p14="http://schemas.microsoft.com/office/powerpoint/2010/main" val="174432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7">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267">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267">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267">
                                            <p:txEl>
                                              <p:pRg st="18" end="1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267">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Setting Expectations</a:t>
            </a:r>
          </a:p>
        </p:txBody>
      </p:sp>
      <p:sp>
        <p:nvSpPr>
          <p:cNvPr id="11267" name="Content Placeholder 12"/>
          <p:cNvSpPr>
            <a:spLocks noGrp="1"/>
          </p:cNvSpPr>
          <p:nvPr>
            <p:ph idx="1"/>
          </p:nvPr>
        </p:nvSpPr>
        <p:spPr>
          <a:xfrm>
            <a:off x="0" y="328612"/>
            <a:ext cx="9144000" cy="5843588"/>
          </a:xfrm>
        </p:spPr>
        <p:txBody>
          <a:bodyPr/>
          <a:lstStyle/>
          <a:p>
            <a:pPr>
              <a:spcBef>
                <a:spcPct val="0"/>
              </a:spcBef>
              <a:spcAft>
                <a:spcPct val="0"/>
              </a:spcAft>
            </a:pPr>
            <a:r>
              <a:rPr lang="en-US" sz="1800" dirty="0">
                <a:solidFill>
                  <a:srgbClr val="1F497D"/>
                </a:solidFill>
                <a:ea typeface="Helvetica" charset="0"/>
              </a:rPr>
              <a:t>Substantial workload - </a:t>
            </a:r>
            <a:r>
              <a:rPr lang="en-US" sz="1800" dirty="0">
                <a:solidFill>
                  <a:schemeClr val="accent2">
                    <a:lumMod val="50000"/>
                  </a:schemeClr>
                </a:solidFill>
                <a:ea typeface="Helvetica" charset="0"/>
              </a:rPr>
              <a:t>‘you get out of the class what you put into it’</a:t>
            </a:r>
          </a:p>
          <a:p>
            <a:pPr>
              <a:spcAft>
                <a:spcPct val="0"/>
              </a:spcAft>
            </a:pPr>
            <a:r>
              <a:rPr lang="en-US" sz="1800" dirty="0">
                <a:solidFill>
                  <a:srgbClr val="1F497D"/>
                </a:solidFill>
                <a:ea typeface="Helvetica" charset="0"/>
              </a:rPr>
              <a:t>Experiential learning with abundant resources to support teams</a:t>
            </a:r>
          </a:p>
          <a:p>
            <a:pPr>
              <a:spcAft>
                <a:spcPct val="0"/>
              </a:spcAft>
            </a:pPr>
            <a:r>
              <a:rPr lang="en-US" sz="1800" dirty="0">
                <a:solidFill>
                  <a:schemeClr val="tx2"/>
                </a:solidFill>
                <a:ea typeface="Helvetica" charset="0"/>
              </a:rPr>
              <a:t>Consultations with experts and advisors will be essential</a:t>
            </a:r>
          </a:p>
          <a:p>
            <a:pPr lvl="1">
              <a:spcAft>
                <a:spcPct val="0"/>
              </a:spcAft>
            </a:pPr>
            <a:r>
              <a:rPr lang="en-US" sz="1800" dirty="0">
                <a:solidFill>
                  <a:schemeClr val="accent2">
                    <a:lumMod val="50000"/>
                  </a:schemeClr>
                </a:solidFill>
                <a:ea typeface="Helvetica" charset="0"/>
              </a:rPr>
              <a:t>‘networking is key to success’</a:t>
            </a:r>
          </a:p>
          <a:p>
            <a:pPr>
              <a:spcAft>
                <a:spcPct val="0"/>
              </a:spcAft>
            </a:pPr>
            <a:r>
              <a:rPr lang="en-US" sz="1800" dirty="0">
                <a:solidFill>
                  <a:schemeClr val="tx2"/>
                </a:solidFill>
                <a:ea typeface="Helvetica" charset="0"/>
              </a:rPr>
              <a:t>Feedback may be conflicting as in the real world</a:t>
            </a:r>
          </a:p>
          <a:p>
            <a:pPr lvl="1">
              <a:spcAft>
                <a:spcPct val="0"/>
              </a:spcAft>
            </a:pPr>
            <a:r>
              <a:rPr lang="en-US" sz="1800" dirty="0">
                <a:solidFill>
                  <a:schemeClr val="tx2"/>
                </a:solidFill>
                <a:ea typeface="Helvetica" charset="0"/>
              </a:rPr>
              <a:t>teams will need to determine how to proceed</a:t>
            </a:r>
          </a:p>
          <a:p>
            <a:pPr>
              <a:spcAft>
                <a:spcPct val="0"/>
              </a:spcAft>
            </a:pPr>
            <a:r>
              <a:rPr lang="en-US" sz="1800" dirty="0">
                <a:solidFill>
                  <a:schemeClr val="tx2"/>
                </a:solidFill>
                <a:ea typeface="Helvetica" charset="0"/>
              </a:rPr>
              <a:t>Leadership / teamwork behaviors </a:t>
            </a:r>
            <a:r>
              <a:rPr lang="mr-IN" sz="1800" dirty="0">
                <a:solidFill>
                  <a:schemeClr val="tx2"/>
                </a:solidFill>
                <a:ea typeface="Helvetica" charset="0"/>
              </a:rPr>
              <a:t>–</a:t>
            </a:r>
            <a:r>
              <a:rPr lang="en-US" sz="1800" dirty="0">
                <a:solidFill>
                  <a:schemeClr val="tx2"/>
                </a:solidFill>
                <a:ea typeface="Helvetica" charset="0"/>
              </a:rPr>
              <a:t> be honest, trusting, and vulnerable</a:t>
            </a:r>
          </a:p>
          <a:p>
            <a:pPr lvl="1">
              <a:spcAft>
                <a:spcPct val="0"/>
              </a:spcAft>
            </a:pPr>
            <a:r>
              <a:rPr lang="en-US" sz="1800" dirty="0">
                <a:solidFill>
                  <a:srgbClr val="1F497D"/>
                </a:solidFill>
                <a:ea typeface="Helvetica" charset="0"/>
              </a:rPr>
              <a:t>1</a:t>
            </a:r>
            <a:r>
              <a:rPr lang="en-US" sz="1800" baseline="30000" dirty="0">
                <a:solidFill>
                  <a:srgbClr val="1F497D"/>
                </a:solidFill>
                <a:ea typeface="Helvetica" charset="0"/>
              </a:rPr>
              <a:t>st</a:t>
            </a:r>
            <a:r>
              <a:rPr lang="en-US" sz="1800" dirty="0">
                <a:solidFill>
                  <a:srgbClr val="1F497D"/>
                </a:solidFill>
                <a:ea typeface="Helvetica" charset="0"/>
              </a:rPr>
              <a:t> semester – understand expectations, self-assessment, 360 feedback</a:t>
            </a:r>
          </a:p>
          <a:p>
            <a:pPr lvl="1">
              <a:spcAft>
                <a:spcPct val="0"/>
              </a:spcAft>
            </a:pPr>
            <a:r>
              <a:rPr lang="en-US" sz="1800" dirty="0">
                <a:solidFill>
                  <a:srgbClr val="1F497D"/>
                </a:solidFill>
                <a:ea typeface="Helvetica" charset="0"/>
              </a:rPr>
              <a:t>2</a:t>
            </a:r>
            <a:r>
              <a:rPr lang="en-US" sz="1800" baseline="30000" dirty="0">
                <a:solidFill>
                  <a:srgbClr val="1F497D"/>
                </a:solidFill>
                <a:ea typeface="Helvetica" charset="0"/>
              </a:rPr>
              <a:t>nd</a:t>
            </a:r>
            <a:r>
              <a:rPr lang="en-US" sz="1800" dirty="0">
                <a:solidFill>
                  <a:srgbClr val="1F497D"/>
                </a:solidFill>
                <a:ea typeface="Helvetica" charset="0"/>
              </a:rPr>
              <a:t> semester – 360 feedback and coaching</a:t>
            </a:r>
          </a:p>
          <a:p>
            <a:pPr lvl="1">
              <a:spcAft>
                <a:spcPct val="0"/>
              </a:spcAft>
            </a:pPr>
            <a:r>
              <a:rPr lang="en-US" sz="1800" dirty="0">
                <a:solidFill>
                  <a:srgbClr val="1F497D"/>
                </a:solidFill>
                <a:ea typeface="Helvetica" charset="0"/>
              </a:rPr>
              <a:t>Process</a:t>
            </a:r>
            <a:endParaRPr lang="en-US" sz="1400" dirty="0">
              <a:solidFill>
                <a:srgbClr val="1F497D"/>
              </a:solidFill>
              <a:ea typeface="Helvetica" charset="0"/>
            </a:endParaRPr>
          </a:p>
          <a:p>
            <a:pPr lvl="2">
              <a:spcAft>
                <a:spcPct val="0"/>
              </a:spcAft>
            </a:pPr>
            <a:r>
              <a:rPr lang="en-US" sz="1400" dirty="0">
                <a:solidFill>
                  <a:srgbClr val="1F497D"/>
                </a:solidFill>
                <a:ea typeface="Helvetica" charset="0"/>
              </a:rPr>
              <a:t>Individual emails to TAs from team members throughout the year</a:t>
            </a:r>
          </a:p>
          <a:p>
            <a:pPr lvl="2">
              <a:spcAft>
                <a:spcPct val="0"/>
              </a:spcAft>
            </a:pPr>
            <a:r>
              <a:rPr lang="en-US" sz="1400" dirty="0">
                <a:solidFill>
                  <a:srgbClr val="1F497D"/>
                </a:solidFill>
                <a:ea typeface="Helvetica" charset="0"/>
              </a:rPr>
              <a:t>Team 360 meetings with update to TA’s</a:t>
            </a:r>
          </a:p>
          <a:p>
            <a:pPr lvl="2">
              <a:spcAft>
                <a:spcPct val="0"/>
              </a:spcAft>
            </a:pPr>
            <a:r>
              <a:rPr lang="en-US" sz="1400" dirty="0">
                <a:solidFill>
                  <a:srgbClr val="1F497D"/>
                </a:solidFill>
                <a:ea typeface="Helvetica" charset="0"/>
              </a:rPr>
              <a:t>1:1 meetings in October and March with TAs and course director</a:t>
            </a:r>
          </a:p>
          <a:p>
            <a:pPr>
              <a:spcAft>
                <a:spcPct val="0"/>
              </a:spcAft>
            </a:pPr>
            <a:r>
              <a:rPr lang="en-US" sz="1800" dirty="0">
                <a:solidFill>
                  <a:srgbClr val="1F497D"/>
                </a:solidFill>
                <a:ea typeface="Helvetica" charset="0"/>
              </a:rPr>
              <a:t>Integrated focus on healthcare inequities</a:t>
            </a:r>
          </a:p>
          <a:p>
            <a:pPr>
              <a:spcAft>
                <a:spcPct val="0"/>
              </a:spcAft>
            </a:pPr>
            <a:r>
              <a:rPr lang="en-US" sz="1800" dirty="0">
                <a:solidFill>
                  <a:srgbClr val="1F497D"/>
                </a:solidFill>
                <a:ea typeface="Helvetica" charset="0"/>
              </a:rPr>
              <a:t>Learning process is iterative</a:t>
            </a:r>
          </a:p>
          <a:p>
            <a:pPr lvl="1">
              <a:spcAft>
                <a:spcPct val="0"/>
              </a:spcAft>
            </a:pPr>
            <a:r>
              <a:rPr lang="en-US" sz="1800" dirty="0">
                <a:solidFill>
                  <a:srgbClr val="1F497D"/>
                </a:solidFill>
                <a:ea typeface="Helvetica" charset="0"/>
              </a:rPr>
              <a:t>Need to optimize and align strategic choices among functional areas</a:t>
            </a:r>
          </a:p>
          <a:p>
            <a:pPr lvl="1">
              <a:spcAft>
                <a:spcPct val="0"/>
              </a:spcAft>
            </a:pPr>
            <a:endParaRPr lang="en-US" dirty="0">
              <a:solidFill>
                <a:srgbClr val="1F497D"/>
              </a:solidFill>
              <a:ea typeface="Helvetica" charset="0"/>
            </a:endParaRPr>
          </a:p>
          <a:p>
            <a:pPr marL="0" indent="0">
              <a:spcAft>
                <a:spcPct val="0"/>
              </a:spcAft>
              <a:buNone/>
            </a:pPr>
            <a:endParaRPr lang="en-US" dirty="0">
              <a:solidFill>
                <a:srgbClr val="1F497D"/>
              </a:solidFill>
              <a:ea typeface="Helvetica" charset="0"/>
            </a:endParaRPr>
          </a:p>
          <a:p>
            <a:pPr>
              <a:spcAft>
                <a:spcPct val="0"/>
              </a:spcAft>
            </a:pPr>
            <a:endParaRPr lang="en-US" sz="2400" b="1" dirty="0">
              <a:solidFill>
                <a:srgbClr val="1F497D"/>
              </a:solidFill>
              <a:cs typeface="Arial" charset="0"/>
            </a:endParaRPr>
          </a:p>
        </p:txBody>
      </p:sp>
      <p:sp>
        <p:nvSpPr>
          <p:cNvPr id="11272" name="Date Placeholder 16"/>
          <p:cNvSpPr>
            <a:spLocks noGrp="1"/>
          </p:cNvSpPr>
          <p:nvPr>
            <p:ph type="dt" sz="half" idx="10"/>
          </p:nvPr>
        </p:nvSpPr>
        <p:spPr bwMode="auto">
          <a:xfrm>
            <a:off x="8174038" y="6661150"/>
            <a:ext cx="969962" cy="196850"/>
          </a:xfrm>
          <a:noFill/>
          <a:ln>
            <a:miter lim="800000"/>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C4C4C4"/>
              </a:solidFill>
              <a:effectLst/>
              <a:uLnTx/>
              <a:uFillTx/>
              <a:latin typeface="Arial"/>
              <a:ea typeface="+mn-ea"/>
              <a:cs typeface="+mn-cs"/>
            </a:endParaRPr>
          </a:p>
        </p:txBody>
      </p:sp>
    </p:spTree>
    <p:extLst>
      <p:ext uri="{BB962C8B-B14F-4D97-AF65-F5344CB8AC3E}">
        <p14:creationId xmlns:p14="http://schemas.microsoft.com/office/powerpoint/2010/main" val="21111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267">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7FA9-D4AC-1442-B77D-D4910EE37B2D}"/>
              </a:ext>
            </a:extLst>
          </p:cNvPr>
          <p:cNvSpPr>
            <a:spLocks noGrp="1"/>
          </p:cNvSpPr>
          <p:nvPr>
            <p:ph type="title"/>
          </p:nvPr>
        </p:nvSpPr>
        <p:spPr/>
        <p:txBody>
          <a:bodyPr/>
          <a:lstStyle/>
          <a:p>
            <a:r>
              <a:rPr lang="en-US" dirty="0"/>
              <a:t>Team Expectations and Norms </a:t>
            </a:r>
          </a:p>
        </p:txBody>
      </p:sp>
      <p:sp>
        <p:nvSpPr>
          <p:cNvPr id="3" name="Content Placeholder 2">
            <a:extLst>
              <a:ext uri="{FF2B5EF4-FFF2-40B4-BE49-F238E27FC236}">
                <a16:creationId xmlns:a16="http://schemas.microsoft.com/office/drawing/2014/main" id="{BE3516E2-A93D-CB41-B06A-2E77C1768126}"/>
              </a:ext>
            </a:extLst>
          </p:cNvPr>
          <p:cNvSpPr>
            <a:spLocks noGrp="1"/>
          </p:cNvSpPr>
          <p:nvPr>
            <p:ph idx="1"/>
          </p:nvPr>
        </p:nvSpPr>
        <p:spPr>
          <a:xfrm>
            <a:off x="0" y="457201"/>
            <a:ext cx="9144000" cy="6369050"/>
          </a:xfrm>
        </p:spPr>
        <p:txBody>
          <a:bodyPr>
            <a:noAutofit/>
          </a:bodyPr>
          <a:lstStyle/>
          <a:p>
            <a:pPr marL="0" indent="0">
              <a:buNone/>
            </a:pPr>
            <a:r>
              <a:rPr lang="en-US" sz="1600" dirty="0">
                <a:solidFill>
                  <a:schemeClr val="accent2">
                    <a:lumMod val="50000"/>
                  </a:schemeClr>
                </a:solidFill>
              </a:rPr>
              <a:t>“Team dynamic stuff” as agreed by one outstanding team during 2020-2021</a:t>
            </a:r>
          </a:p>
          <a:p>
            <a:pPr lvl="1"/>
            <a:r>
              <a:rPr lang="en-US" sz="1600" dirty="0">
                <a:solidFill>
                  <a:schemeClr val="accent2">
                    <a:lumMod val="50000"/>
                  </a:schemeClr>
                </a:solidFill>
              </a:rPr>
              <a:t>Expectations</a:t>
            </a:r>
          </a:p>
          <a:p>
            <a:pPr lvl="2"/>
            <a:r>
              <a:rPr lang="en-US" sz="1200" dirty="0">
                <a:solidFill>
                  <a:schemeClr val="accent2">
                    <a:lumMod val="50000"/>
                  </a:schemeClr>
                </a:solidFill>
              </a:rPr>
              <a:t>Timely attendance</a:t>
            </a:r>
          </a:p>
          <a:p>
            <a:pPr lvl="2"/>
            <a:r>
              <a:rPr lang="en-US" sz="1200" dirty="0">
                <a:solidFill>
                  <a:schemeClr val="accent2">
                    <a:lumMod val="50000"/>
                  </a:schemeClr>
                </a:solidFill>
              </a:rPr>
              <a:t>Cognizant of other people’s schedules</a:t>
            </a:r>
          </a:p>
          <a:p>
            <a:pPr lvl="2"/>
            <a:r>
              <a:rPr lang="en-US" sz="1200" dirty="0">
                <a:solidFill>
                  <a:schemeClr val="accent2">
                    <a:lumMod val="50000"/>
                  </a:schemeClr>
                </a:solidFill>
              </a:rPr>
              <a:t>Review meeting notes at the end of each meeting including game plan for what to do by next meeting and when next meeting will be</a:t>
            </a:r>
          </a:p>
          <a:p>
            <a:pPr lvl="2"/>
            <a:r>
              <a:rPr lang="en-US" sz="1200" dirty="0">
                <a:solidFill>
                  <a:schemeClr val="accent2">
                    <a:lumMod val="50000"/>
                  </a:schemeClr>
                </a:solidFill>
              </a:rPr>
              <a:t>Rotate note taking week to week</a:t>
            </a:r>
          </a:p>
          <a:p>
            <a:pPr lvl="2"/>
            <a:r>
              <a:rPr lang="en-US" sz="1200" dirty="0">
                <a:solidFill>
                  <a:schemeClr val="accent2">
                    <a:lumMod val="50000"/>
                  </a:schemeClr>
                </a:solidFill>
              </a:rPr>
              <a:t>Try your best to come to meetings with external parties </a:t>
            </a:r>
          </a:p>
          <a:p>
            <a:pPr lvl="1"/>
            <a:r>
              <a:rPr lang="en-US" sz="1600" dirty="0">
                <a:solidFill>
                  <a:schemeClr val="accent2">
                    <a:lumMod val="50000"/>
                  </a:schemeClr>
                </a:solidFill>
              </a:rPr>
              <a:t>Norms</a:t>
            </a:r>
          </a:p>
          <a:p>
            <a:pPr lvl="2"/>
            <a:r>
              <a:rPr lang="en-US" sz="1200" dirty="0">
                <a:solidFill>
                  <a:schemeClr val="accent2">
                    <a:lumMod val="50000"/>
                  </a:schemeClr>
                </a:solidFill>
              </a:rPr>
              <a:t>Respect each other’s ideas; no idea / opinion is off limits / not welcomed </a:t>
            </a:r>
          </a:p>
          <a:p>
            <a:pPr lvl="2"/>
            <a:r>
              <a:rPr lang="en-US" sz="1200" dirty="0">
                <a:solidFill>
                  <a:schemeClr val="accent2">
                    <a:lumMod val="50000"/>
                  </a:schemeClr>
                </a:solidFill>
              </a:rPr>
              <a:t>Constructive criticism</a:t>
            </a:r>
          </a:p>
          <a:p>
            <a:pPr lvl="2"/>
            <a:r>
              <a:rPr lang="en-US" sz="1200" dirty="0">
                <a:solidFill>
                  <a:schemeClr val="accent2">
                    <a:lumMod val="50000"/>
                  </a:schemeClr>
                </a:solidFill>
              </a:rPr>
              <a:t>What happens in the team stays in the team; keep everything internal</a:t>
            </a:r>
          </a:p>
          <a:p>
            <a:pPr lvl="2"/>
            <a:r>
              <a:rPr lang="en-US" sz="1200" dirty="0">
                <a:solidFill>
                  <a:schemeClr val="accent2">
                    <a:lumMod val="50000"/>
                  </a:schemeClr>
                </a:solidFill>
              </a:rPr>
              <a:t>Be forthright; don’t take work criticism / debate / arguments personally</a:t>
            </a:r>
          </a:p>
          <a:p>
            <a:pPr lvl="2"/>
            <a:r>
              <a:rPr lang="en-US" sz="1200" dirty="0">
                <a:solidFill>
                  <a:schemeClr val="accent2">
                    <a:lumMod val="50000"/>
                  </a:schemeClr>
                </a:solidFill>
              </a:rPr>
              <a:t>Open communication at all times</a:t>
            </a:r>
          </a:p>
          <a:p>
            <a:pPr lvl="2"/>
            <a:r>
              <a:rPr lang="en-US" sz="1200" dirty="0">
                <a:solidFill>
                  <a:schemeClr val="accent2">
                    <a:lumMod val="50000"/>
                  </a:schemeClr>
                </a:solidFill>
              </a:rPr>
              <a:t>Keep it light; banter at will</a:t>
            </a:r>
          </a:p>
          <a:p>
            <a:pPr lvl="2"/>
            <a:r>
              <a:rPr lang="en-US" sz="1200" dirty="0">
                <a:solidFill>
                  <a:schemeClr val="accent2">
                    <a:lumMod val="50000"/>
                  </a:schemeClr>
                </a:solidFill>
              </a:rPr>
              <a:t>Ask any and all questions</a:t>
            </a:r>
          </a:p>
          <a:p>
            <a:pPr lvl="2"/>
            <a:r>
              <a:rPr lang="en-US" sz="1200" dirty="0">
                <a:solidFill>
                  <a:schemeClr val="accent2">
                    <a:lumMod val="50000"/>
                  </a:schemeClr>
                </a:solidFill>
              </a:rPr>
              <a:t>Be honest at all times</a:t>
            </a:r>
          </a:p>
          <a:p>
            <a:pPr lvl="2"/>
            <a:r>
              <a:rPr lang="en-US" sz="1200" dirty="0">
                <a:solidFill>
                  <a:schemeClr val="accent2">
                    <a:lumMod val="50000"/>
                  </a:schemeClr>
                </a:solidFill>
              </a:rPr>
              <a:t>Be mindful of deadlines (don’t wait until the last minute)</a:t>
            </a:r>
            <a:br>
              <a:rPr lang="en-US" dirty="0">
                <a:solidFill>
                  <a:schemeClr val="accent2">
                    <a:lumMod val="50000"/>
                  </a:schemeClr>
                </a:solidFill>
              </a:rPr>
            </a:br>
            <a:endParaRPr lang="en-US" dirty="0">
              <a:solidFill>
                <a:schemeClr val="accent2">
                  <a:lumMod val="50000"/>
                </a:schemeClr>
              </a:solidFill>
            </a:endParaRPr>
          </a:p>
        </p:txBody>
      </p:sp>
      <p:sp>
        <p:nvSpPr>
          <p:cNvPr id="4" name="Date Placeholder 3">
            <a:extLst>
              <a:ext uri="{FF2B5EF4-FFF2-40B4-BE49-F238E27FC236}">
                <a16:creationId xmlns:a16="http://schemas.microsoft.com/office/drawing/2014/main" id="{B28DE4B0-269F-0F4E-86ED-2DFEB3FB993F}"/>
              </a:ext>
            </a:extLst>
          </p:cNvPr>
          <p:cNvSpPr>
            <a:spLocks noGrp="1"/>
          </p:cNvSpPr>
          <p:nvPr>
            <p:ph type="dt" sz="half" idx="10"/>
          </p:nvPr>
        </p:nvSpPr>
        <p:spPr/>
        <p:txBody>
          <a:bodyPr/>
          <a:lstStyle/>
          <a:p>
            <a:fld id="{7607EAA8-2EE2-44BC-B84D-3EBBF1CF77E1}" type="datetime1">
              <a:rPr lang="en-US" smtClean="0"/>
              <a:pPr/>
              <a:t>8/28/23</a:t>
            </a:fld>
            <a:endParaRPr lang="en-US"/>
          </a:p>
        </p:txBody>
      </p:sp>
      <p:sp>
        <p:nvSpPr>
          <p:cNvPr id="6" name="Slide Number Placeholder 5">
            <a:extLst>
              <a:ext uri="{FF2B5EF4-FFF2-40B4-BE49-F238E27FC236}">
                <a16:creationId xmlns:a16="http://schemas.microsoft.com/office/drawing/2014/main" id="{8BF3E4F0-1337-3143-A8E7-CF4F8109BE85}"/>
              </a:ext>
            </a:extLst>
          </p:cNvPr>
          <p:cNvSpPr>
            <a:spLocks noGrp="1"/>
          </p:cNvSpPr>
          <p:nvPr>
            <p:ph type="sldNum" sz="quarter" idx="12"/>
          </p:nvPr>
        </p:nvSpPr>
        <p:spPr/>
        <p:txBody>
          <a:bodyPr/>
          <a:lstStyle/>
          <a:p>
            <a:fld id="{0AD79294-3A40-4C87-9C85-4F815C46ED43}" type="slidenum">
              <a:rPr lang="en-US" smtClean="0"/>
              <a:pPr/>
              <a:t>6</a:t>
            </a:fld>
            <a:endParaRPr lang="en-US"/>
          </a:p>
        </p:txBody>
      </p:sp>
    </p:spTree>
    <p:extLst>
      <p:ext uri="{BB962C8B-B14F-4D97-AF65-F5344CB8AC3E}">
        <p14:creationId xmlns:p14="http://schemas.microsoft.com/office/powerpoint/2010/main" val="160746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Objectives (1 of 2)</a:t>
            </a:r>
          </a:p>
        </p:txBody>
      </p:sp>
      <p:sp>
        <p:nvSpPr>
          <p:cNvPr id="11267" name="Content Placeholder 12"/>
          <p:cNvSpPr>
            <a:spLocks noGrp="1"/>
          </p:cNvSpPr>
          <p:nvPr>
            <p:ph idx="1"/>
          </p:nvPr>
        </p:nvSpPr>
        <p:spPr>
          <a:xfrm>
            <a:off x="0" y="228600"/>
            <a:ext cx="9144000" cy="5562600"/>
          </a:xfrm>
        </p:spPr>
        <p:txBody>
          <a:bodyPr/>
          <a:lstStyle/>
          <a:p>
            <a:pPr marL="0" indent="0">
              <a:spcBef>
                <a:spcPct val="0"/>
              </a:spcBef>
              <a:spcAft>
                <a:spcPct val="0"/>
              </a:spcAft>
              <a:buNone/>
            </a:pPr>
            <a:r>
              <a:rPr lang="en-US" sz="1800" dirty="0">
                <a:solidFill>
                  <a:schemeClr val="accent2">
                    <a:lumMod val="50000"/>
                  </a:schemeClr>
                </a:solidFill>
                <a:cs typeface="Arial" charset="0"/>
              </a:rPr>
              <a:t>Develop and present integrated plan to finance a healthcare advance</a:t>
            </a:r>
          </a:p>
          <a:p>
            <a:pPr marL="342900" indent="-342900">
              <a:spcBef>
                <a:spcPct val="0"/>
              </a:spcBef>
              <a:spcAft>
                <a:spcPct val="0"/>
              </a:spcAft>
              <a:buFont typeface="+mj-lt"/>
              <a:buAutoNum type="arabicPeriod"/>
            </a:pPr>
            <a:r>
              <a:rPr lang="en-US" sz="1600" dirty="0">
                <a:solidFill>
                  <a:srgbClr val="1F497D"/>
                </a:solidFill>
                <a:ea typeface="Helvetica" charset="0"/>
              </a:rPr>
              <a:t>Understand scientific basis of product – critically review literature</a:t>
            </a:r>
          </a:p>
          <a:p>
            <a:pPr marL="342900" indent="-342900">
              <a:spcBef>
                <a:spcPct val="0"/>
              </a:spcBef>
              <a:spcAft>
                <a:spcPct val="0"/>
              </a:spcAft>
              <a:buFont typeface="+mj-lt"/>
              <a:buAutoNum type="arabicPeriod"/>
            </a:pPr>
            <a:r>
              <a:rPr lang="en-US" sz="1600" dirty="0">
                <a:solidFill>
                  <a:srgbClr val="1F497D"/>
                </a:solidFill>
                <a:ea typeface="Helvetica" charset="0"/>
              </a:rPr>
              <a:t>Evaluate and understand clinical unmet need that product could fill</a:t>
            </a:r>
          </a:p>
          <a:p>
            <a:pPr marL="342900" indent="-342900">
              <a:spcBef>
                <a:spcPct val="0"/>
              </a:spcBef>
              <a:spcAft>
                <a:spcPct val="0"/>
              </a:spcAft>
              <a:buFont typeface="+mj-lt"/>
              <a:buAutoNum type="arabicPeriod"/>
            </a:pPr>
            <a:r>
              <a:rPr lang="en-US" sz="1600" dirty="0">
                <a:solidFill>
                  <a:srgbClr val="1F497D"/>
                </a:solidFill>
                <a:ea typeface="Helvetica" charset="0"/>
              </a:rPr>
              <a:t>Identify key attributes of product that can deliver relevant clinical advance</a:t>
            </a:r>
          </a:p>
          <a:p>
            <a:pPr marL="342900" indent="-342900">
              <a:spcBef>
                <a:spcPct val="0"/>
              </a:spcBef>
              <a:spcAft>
                <a:spcPct val="0"/>
              </a:spcAft>
              <a:buFont typeface="+mj-lt"/>
              <a:buAutoNum type="arabicPeriod"/>
            </a:pPr>
            <a:r>
              <a:rPr lang="en-US" sz="1600" dirty="0">
                <a:solidFill>
                  <a:srgbClr val="1F497D"/>
                </a:solidFill>
                <a:ea typeface="Helvetica" charset="0"/>
              </a:rPr>
              <a:t>Write target product profile, clinical indication, draft development strategies</a:t>
            </a:r>
          </a:p>
          <a:p>
            <a:pPr marL="342900" indent="-342900">
              <a:spcBef>
                <a:spcPct val="0"/>
              </a:spcBef>
              <a:spcAft>
                <a:spcPct val="0"/>
              </a:spcAft>
              <a:buFont typeface="+mj-lt"/>
              <a:buAutoNum type="arabicPeriod"/>
            </a:pPr>
            <a:endParaRPr lang="en-US" sz="1600" dirty="0">
              <a:solidFill>
                <a:srgbClr val="1F497D"/>
              </a:solidFill>
              <a:ea typeface="Helvetica" charset="0"/>
            </a:endParaRPr>
          </a:p>
          <a:p>
            <a:pPr marL="342900" indent="-342900">
              <a:spcBef>
                <a:spcPct val="0"/>
              </a:spcBef>
              <a:spcAft>
                <a:spcPct val="0"/>
              </a:spcAft>
              <a:buFont typeface="+mj-lt"/>
              <a:buAutoNum type="arabicPeriod"/>
            </a:pPr>
            <a:r>
              <a:rPr lang="en-US" sz="1600" dirty="0">
                <a:solidFill>
                  <a:srgbClr val="1F497D"/>
                </a:solidFill>
                <a:ea typeface="Helvetica" charset="0"/>
              </a:rPr>
              <a:t>Evaluate the market opportunity and make strategic choices</a:t>
            </a:r>
          </a:p>
          <a:p>
            <a:pPr marL="342900" indent="-342900">
              <a:spcBef>
                <a:spcPct val="0"/>
              </a:spcBef>
              <a:spcAft>
                <a:spcPct val="0"/>
              </a:spcAft>
              <a:buFont typeface="+mj-lt"/>
              <a:buAutoNum type="arabicPeriod"/>
            </a:pPr>
            <a:r>
              <a:rPr lang="en-US" sz="1600" dirty="0">
                <a:solidFill>
                  <a:srgbClr val="1F497D"/>
                </a:solidFill>
                <a:ea typeface="Helvetica" charset="0"/>
              </a:rPr>
              <a:t>Create a sound development </a:t>
            </a:r>
            <a:r>
              <a:rPr lang="en-US" sz="1600" u="sng" dirty="0">
                <a:solidFill>
                  <a:srgbClr val="1F497D"/>
                </a:solidFill>
                <a:ea typeface="Helvetica" charset="0"/>
              </a:rPr>
              <a:t>strategy</a:t>
            </a:r>
            <a:r>
              <a:rPr lang="en-US" sz="1600" dirty="0">
                <a:solidFill>
                  <a:srgbClr val="1F497D"/>
                </a:solidFill>
                <a:ea typeface="Helvetica" charset="0"/>
              </a:rPr>
              <a:t> (preclinical and clinical)</a:t>
            </a:r>
          </a:p>
          <a:p>
            <a:pPr marL="342900" indent="-342900">
              <a:spcBef>
                <a:spcPct val="0"/>
              </a:spcBef>
              <a:spcAft>
                <a:spcPct val="0"/>
              </a:spcAft>
              <a:buFont typeface="+mj-lt"/>
              <a:buAutoNum type="arabicPeriod"/>
            </a:pPr>
            <a:r>
              <a:rPr lang="en-US" sz="1600" dirty="0">
                <a:solidFill>
                  <a:srgbClr val="1F497D"/>
                </a:solidFill>
                <a:ea typeface="Helvetica" charset="0"/>
              </a:rPr>
              <a:t>Create a detailed development </a:t>
            </a:r>
            <a:r>
              <a:rPr lang="en-US" sz="1600" u="sng" dirty="0">
                <a:solidFill>
                  <a:srgbClr val="1F497D"/>
                </a:solidFill>
                <a:ea typeface="Helvetica" charset="0"/>
              </a:rPr>
              <a:t>plan</a:t>
            </a:r>
            <a:r>
              <a:rPr lang="en-US" sz="1600" dirty="0">
                <a:solidFill>
                  <a:srgbClr val="1F497D"/>
                </a:solidFill>
                <a:ea typeface="Helvetica" charset="0"/>
              </a:rPr>
              <a:t> for each regulatory phase</a:t>
            </a:r>
          </a:p>
          <a:p>
            <a:pPr marL="342900" indent="-342900">
              <a:spcBef>
                <a:spcPct val="0"/>
              </a:spcBef>
              <a:spcAft>
                <a:spcPct val="0"/>
              </a:spcAft>
              <a:buFont typeface="+mj-lt"/>
              <a:buAutoNum type="arabicPeriod"/>
            </a:pPr>
            <a:endParaRPr lang="en-US" sz="1600" dirty="0">
              <a:solidFill>
                <a:srgbClr val="1F497D"/>
              </a:solidFill>
              <a:ea typeface="Helvetica" charset="0"/>
            </a:endParaRPr>
          </a:p>
          <a:p>
            <a:pPr marL="342900" indent="-342900">
              <a:spcBef>
                <a:spcPct val="0"/>
              </a:spcBef>
              <a:spcAft>
                <a:spcPct val="0"/>
              </a:spcAft>
              <a:buFont typeface="+mj-lt"/>
              <a:buAutoNum type="arabicPeriod"/>
            </a:pPr>
            <a:r>
              <a:rPr lang="en-US" sz="1600" dirty="0">
                <a:solidFill>
                  <a:srgbClr val="1F497D"/>
                </a:solidFill>
                <a:ea typeface="Helvetica" charset="0"/>
              </a:rPr>
              <a:t>Evaluate commercial, pricing/reimbursement challenges and key success factors</a:t>
            </a:r>
          </a:p>
          <a:p>
            <a:pPr marL="342900" indent="-342900">
              <a:spcBef>
                <a:spcPct val="0"/>
              </a:spcBef>
              <a:spcAft>
                <a:spcPct val="0"/>
              </a:spcAft>
              <a:buFont typeface="+mj-lt"/>
              <a:buAutoNum type="arabicPeriod"/>
            </a:pPr>
            <a:r>
              <a:rPr lang="en-US" sz="1600" dirty="0">
                <a:solidFill>
                  <a:srgbClr val="1F497D"/>
                </a:solidFill>
                <a:ea typeface="Helvetica" charset="0"/>
              </a:rPr>
              <a:t>Create transparent assumption-based revenue projections (US and ex-US)</a:t>
            </a:r>
          </a:p>
          <a:p>
            <a:pPr marL="342900" indent="-342900">
              <a:spcBef>
                <a:spcPct val="0"/>
              </a:spcBef>
              <a:spcAft>
                <a:spcPct val="0"/>
              </a:spcAft>
              <a:buFont typeface="+mj-lt"/>
              <a:buAutoNum type="arabicPeriod"/>
            </a:pPr>
            <a:r>
              <a:rPr lang="en-US" sz="1600" dirty="0">
                <a:solidFill>
                  <a:srgbClr val="1F497D"/>
                </a:solidFill>
                <a:ea typeface="Helvetica" charset="0"/>
              </a:rPr>
              <a:t>Create a complete financial model and develop pro forma with key sensitivities</a:t>
            </a:r>
          </a:p>
          <a:p>
            <a:pPr marL="342900" indent="-342900">
              <a:spcBef>
                <a:spcPct val="0"/>
              </a:spcBef>
              <a:spcAft>
                <a:spcPct val="0"/>
              </a:spcAft>
              <a:buFont typeface="+mj-lt"/>
              <a:buAutoNum type="arabicPeriod"/>
            </a:pPr>
            <a:endParaRPr lang="en-US" sz="1600" dirty="0">
              <a:solidFill>
                <a:srgbClr val="1F497D"/>
              </a:solidFill>
              <a:ea typeface="Helvetica" charset="0"/>
            </a:endParaRPr>
          </a:p>
          <a:p>
            <a:pPr marL="342900" indent="-342900">
              <a:spcBef>
                <a:spcPct val="0"/>
              </a:spcBef>
              <a:spcAft>
                <a:spcPct val="0"/>
              </a:spcAft>
              <a:buFont typeface="+mj-lt"/>
              <a:buAutoNum type="arabicPeriod"/>
            </a:pPr>
            <a:r>
              <a:rPr lang="en-US" sz="1600" dirty="0">
                <a:solidFill>
                  <a:srgbClr val="1F497D"/>
                </a:solidFill>
                <a:ea typeface="Helvetica" charset="0"/>
              </a:rPr>
              <a:t>Create a milestone based operating plan that links directly with financing strategy</a:t>
            </a:r>
          </a:p>
          <a:p>
            <a:pPr marL="342900" indent="-342900">
              <a:spcBef>
                <a:spcPct val="0"/>
              </a:spcBef>
              <a:spcAft>
                <a:spcPct val="0"/>
              </a:spcAft>
              <a:buFont typeface="+mj-lt"/>
              <a:buAutoNum type="arabicPeriod"/>
            </a:pPr>
            <a:r>
              <a:rPr lang="en-US" sz="1600" dirty="0">
                <a:solidFill>
                  <a:srgbClr val="1F497D"/>
                </a:solidFill>
                <a:ea typeface="Helvetica" charset="0"/>
              </a:rPr>
              <a:t>Develop recommended financing plan to minimize the cost of capital</a:t>
            </a:r>
          </a:p>
          <a:p>
            <a:pPr marL="342900" indent="-342900">
              <a:spcBef>
                <a:spcPct val="0"/>
              </a:spcBef>
              <a:spcAft>
                <a:spcPct val="0"/>
              </a:spcAft>
              <a:buFont typeface="+mj-lt"/>
              <a:buAutoNum type="arabicPeriod"/>
            </a:pPr>
            <a:r>
              <a:rPr lang="en-US" sz="1600" dirty="0">
                <a:solidFill>
                  <a:srgbClr val="1F497D"/>
                </a:solidFill>
                <a:ea typeface="Helvetica" charset="0"/>
              </a:rPr>
              <a:t>Develop time-based valuation and evaluate exit opportunities for investors</a:t>
            </a:r>
          </a:p>
          <a:p>
            <a:pPr marL="342900" indent="-342900">
              <a:spcBef>
                <a:spcPct val="0"/>
              </a:spcBef>
              <a:spcAft>
                <a:spcPct val="0"/>
              </a:spcAft>
              <a:buFont typeface="+mj-lt"/>
              <a:buAutoNum type="arabicPeriod"/>
            </a:pPr>
            <a:endParaRPr lang="en-US" sz="1800" dirty="0">
              <a:solidFill>
                <a:srgbClr val="1F497D"/>
              </a:solidFill>
              <a:ea typeface="Helvetica" charset="0"/>
            </a:endParaRPr>
          </a:p>
          <a:p>
            <a:pPr>
              <a:spcBef>
                <a:spcPct val="0"/>
              </a:spcBef>
              <a:spcAft>
                <a:spcPct val="0"/>
              </a:spcAft>
            </a:pPr>
            <a:endParaRPr lang="en-US" b="1" dirty="0">
              <a:solidFill>
                <a:srgbClr val="1F497D"/>
              </a:solidFill>
              <a:ea typeface="Helvetica" charset="0"/>
            </a:endParaRPr>
          </a:p>
          <a:p>
            <a:pPr lvl="1">
              <a:spcBef>
                <a:spcPct val="0"/>
              </a:spcBef>
              <a:spcAft>
                <a:spcPct val="0"/>
              </a:spcAft>
            </a:pPr>
            <a:endParaRPr lang="en-US" b="1" dirty="0">
              <a:solidFill>
                <a:srgbClr val="1F497D"/>
              </a:solidFill>
              <a:ea typeface="Helvetica" charset="0"/>
            </a:endParaRPr>
          </a:p>
          <a:p>
            <a:pPr lvl="2">
              <a:spcBef>
                <a:spcPct val="0"/>
              </a:spcBef>
              <a:spcAft>
                <a:spcPct val="0"/>
              </a:spcAft>
            </a:pPr>
            <a:endParaRPr lang="en-US" b="1" dirty="0">
              <a:solidFill>
                <a:srgbClr val="1F497D"/>
              </a:solidFill>
              <a:ea typeface="Helvetica" charset="0"/>
            </a:endParaRPr>
          </a:p>
        </p:txBody>
      </p:sp>
      <p:sp>
        <p:nvSpPr>
          <p:cNvPr id="3" name="TextBox 2"/>
          <p:cNvSpPr txBox="1"/>
          <p:nvPr/>
        </p:nvSpPr>
        <p:spPr>
          <a:xfrm rot="16200000">
            <a:off x="-100065" y="1310325"/>
            <a:ext cx="5694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2">
                    <a:lumMod val="50000"/>
                  </a:schemeClr>
                </a:solidFill>
                <a:effectLst/>
                <a:uLnTx/>
                <a:uFillTx/>
                <a:latin typeface="Arial"/>
                <a:ea typeface="+mn-ea"/>
                <a:cs typeface="+mn-cs"/>
              </a:rPr>
              <a:t>Oct</a:t>
            </a:r>
          </a:p>
        </p:txBody>
      </p:sp>
      <p:sp>
        <p:nvSpPr>
          <p:cNvPr id="8" name="TextBox 7"/>
          <p:cNvSpPr txBox="1"/>
          <p:nvPr/>
        </p:nvSpPr>
        <p:spPr>
          <a:xfrm rot="16200000">
            <a:off x="-119262" y="2786395"/>
            <a:ext cx="6078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2">
                    <a:lumMod val="50000"/>
                  </a:schemeClr>
                </a:solidFill>
                <a:effectLst/>
                <a:uLnTx/>
                <a:uFillTx/>
                <a:latin typeface="Arial"/>
                <a:ea typeface="+mn-ea"/>
                <a:cs typeface="+mn-cs"/>
              </a:rPr>
              <a:t>Dec</a:t>
            </a:r>
          </a:p>
        </p:txBody>
      </p:sp>
      <p:sp>
        <p:nvSpPr>
          <p:cNvPr id="9" name="TextBox 8"/>
          <p:cNvSpPr txBox="1"/>
          <p:nvPr/>
        </p:nvSpPr>
        <p:spPr>
          <a:xfrm rot="16200000">
            <a:off x="-112857" y="3999058"/>
            <a:ext cx="59504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2">
                    <a:lumMod val="50000"/>
                  </a:schemeClr>
                </a:solidFill>
                <a:effectLst/>
                <a:uLnTx/>
                <a:uFillTx/>
                <a:latin typeface="Arial"/>
                <a:ea typeface="+mn-ea"/>
                <a:cs typeface="+mn-cs"/>
              </a:rPr>
              <a:t>Feb</a:t>
            </a:r>
          </a:p>
        </p:txBody>
      </p:sp>
      <p:sp>
        <p:nvSpPr>
          <p:cNvPr id="10" name="TextBox 9"/>
          <p:cNvSpPr txBox="1"/>
          <p:nvPr/>
        </p:nvSpPr>
        <p:spPr>
          <a:xfrm rot="16200000">
            <a:off x="-170564" y="5199766"/>
            <a:ext cx="71046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2">
                    <a:lumMod val="50000"/>
                  </a:schemeClr>
                </a:solidFill>
                <a:effectLst/>
                <a:uLnTx/>
                <a:uFillTx/>
                <a:latin typeface="Arial"/>
                <a:ea typeface="+mn-ea"/>
                <a:cs typeface="+mn-cs"/>
              </a:rPr>
              <a:t>April</a:t>
            </a:r>
          </a:p>
        </p:txBody>
      </p:sp>
    </p:spTree>
    <p:extLst>
      <p:ext uri="{BB962C8B-B14F-4D97-AF65-F5344CB8AC3E}">
        <p14:creationId xmlns:p14="http://schemas.microsoft.com/office/powerpoint/2010/main" val="134075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26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267">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67">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267">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267">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267">
                                            <p:txEl>
                                              <p:pRg st="16" end="1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Objectives (2 of 2)</a:t>
            </a:r>
          </a:p>
        </p:txBody>
      </p:sp>
      <p:sp>
        <p:nvSpPr>
          <p:cNvPr id="11267" name="Content Placeholder 12"/>
          <p:cNvSpPr>
            <a:spLocks noGrp="1"/>
          </p:cNvSpPr>
          <p:nvPr>
            <p:ph idx="1"/>
          </p:nvPr>
        </p:nvSpPr>
        <p:spPr>
          <a:xfrm>
            <a:off x="0" y="0"/>
            <a:ext cx="9144000" cy="6248400"/>
          </a:xfrm>
        </p:spPr>
        <p:txBody>
          <a:bodyPr/>
          <a:lstStyle/>
          <a:p>
            <a:pPr marL="0" indent="0">
              <a:spcBef>
                <a:spcPct val="0"/>
              </a:spcBef>
              <a:spcAft>
                <a:spcPct val="0"/>
              </a:spcAft>
              <a:buNone/>
            </a:pPr>
            <a:endParaRPr lang="en-US" b="1" dirty="0">
              <a:solidFill>
                <a:srgbClr val="1F497D"/>
              </a:solidFill>
              <a:cs typeface="Arial" charset="0"/>
            </a:endParaRPr>
          </a:p>
          <a:p>
            <a:pPr marL="0" indent="0">
              <a:spcBef>
                <a:spcPct val="0"/>
              </a:spcBef>
              <a:spcAft>
                <a:spcPct val="0"/>
              </a:spcAft>
              <a:buNone/>
            </a:pPr>
            <a:r>
              <a:rPr lang="en-US" sz="1800" b="1" dirty="0">
                <a:solidFill>
                  <a:schemeClr val="accent2">
                    <a:lumMod val="50000"/>
                  </a:schemeClr>
                </a:solidFill>
                <a:cs typeface="Arial" charset="0"/>
              </a:rPr>
              <a:t>Understand and develop individual leadership / teamwork behaviors</a:t>
            </a:r>
          </a:p>
          <a:p>
            <a:pPr marL="0" indent="0">
              <a:spcBef>
                <a:spcPct val="0"/>
              </a:spcBef>
              <a:spcAft>
                <a:spcPct val="0"/>
              </a:spcAft>
              <a:buNone/>
            </a:pPr>
            <a:endParaRPr lang="en-US" sz="600" b="1" dirty="0">
              <a:solidFill>
                <a:srgbClr val="C0504D"/>
              </a:solidFill>
              <a:cs typeface="Arial" charset="0"/>
            </a:endParaRPr>
          </a:p>
          <a:p>
            <a:pPr>
              <a:spcBef>
                <a:spcPct val="0"/>
              </a:spcBef>
              <a:spcAft>
                <a:spcPct val="0"/>
              </a:spcAft>
            </a:pPr>
            <a:r>
              <a:rPr lang="en-US" sz="1800" dirty="0">
                <a:solidFill>
                  <a:schemeClr val="tx2"/>
                </a:solidFill>
                <a:ea typeface="Helvetica" charset="0"/>
                <a:cs typeface="Arial" charset="0"/>
              </a:rPr>
              <a:t>Coaching throughout semester</a:t>
            </a:r>
          </a:p>
          <a:p>
            <a:pPr lvl="1">
              <a:spcBef>
                <a:spcPct val="0"/>
              </a:spcBef>
              <a:spcAft>
                <a:spcPct val="0"/>
              </a:spcAft>
            </a:pPr>
            <a:endParaRPr lang="en-US" sz="1800" dirty="0">
              <a:solidFill>
                <a:schemeClr val="tx2"/>
              </a:solidFill>
              <a:ea typeface="Helvetica" charset="0"/>
              <a:cs typeface="Arial" charset="0"/>
            </a:endParaRPr>
          </a:p>
          <a:p>
            <a:pPr lvl="1">
              <a:spcBef>
                <a:spcPct val="0"/>
              </a:spcBef>
              <a:spcAft>
                <a:spcPct val="0"/>
              </a:spcAft>
            </a:pPr>
            <a:r>
              <a:rPr lang="en-US" sz="1800" dirty="0">
                <a:solidFill>
                  <a:schemeClr val="tx2"/>
                </a:solidFill>
                <a:ea typeface="Helvetica" charset="0"/>
                <a:cs typeface="Arial" charset="0"/>
              </a:rPr>
              <a:t>TA’s are your direct ‘manager’</a:t>
            </a:r>
          </a:p>
          <a:p>
            <a:pPr lvl="2">
              <a:spcBef>
                <a:spcPct val="0"/>
              </a:spcBef>
              <a:spcAft>
                <a:spcPct val="0"/>
              </a:spcAft>
            </a:pPr>
            <a:r>
              <a:rPr lang="en-US" sz="1400" dirty="0">
                <a:solidFill>
                  <a:schemeClr val="tx2"/>
                </a:solidFill>
                <a:ea typeface="Helvetica" charset="0"/>
                <a:cs typeface="Arial" charset="0"/>
              </a:rPr>
              <a:t>Will attend Friday team meetings, other team meetings as needed, and will collect impressions from each student on a regular basis.</a:t>
            </a:r>
          </a:p>
          <a:p>
            <a:pPr lvl="2">
              <a:spcBef>
                <a:spcPct val="0"/>
              </a:spcBef>
              <a:spcAft>
                <a:spcPct val="0"/>
              </a:spcAft>
            </a:pPr>
            <a:endParaRPr lang="en-US" sz="1400" dirty="0">
              <a:solidFill>
                <a:schemeClr val="tx2"/>
              </a:solidFill>
              <a:ea typeface="Helvetica" charset="0"/>
              <a:cs typeface="Arial" charset="0"/>
            </a:endParaRPr>
          </a:p>
          <a:p>
            <a:pPr lvl="2">
              <a:spcBef>
                <a:spcPct val="0"/>
              </a:spcBef>
              <a:spcAft>
                <a:spcPct val="0"/>
              </a:spcAft>
            </a:pPr>
            <a:r>
              <a:rPr lang="en-US" sz="1400" dirty="0">
                <a:solidFill>
                  <a:schemeClr val="tx2"/>
                </a:solidFill>
                <a:ea typeface="Helvetica" charset="0"/>
                <a:cs typeface="Arial" charset="0"/>
              </a:rPr>
              <a:t>Will meet with each of you individually each semester to discuss leadership and teamwork behaviors to provide feedback and guidance</a:t>
            </a:r>
          </a:p>
          <a:p>
            <a:pPr marL="0" indent="0">
              <a:spcBef>
                <a:spcPct val="0"/>
              </a:spcBef>
              <a:spcAft>
                <a:spcPct val="0"/>
              </a:spcAft>
              <a:buNone/>
            </a:pPr>
            <a:endParaRPr lang="en-US" sz="1800" dirty="0">
              <a:solidFill>
                <a:schemeClr val="tx2"/>
              </a:solidFill>
              <a:ea typeface="Helvetica" charset="0"/>
              <a:cs typeface="Arial" charset="0"/>
            </a:endParaRPr>
          </a:p>
          <a:p>
            <a:pPr lvl="1">
              <a:spcBef>
                <a:spcPct val="0"/>
              </a:spcBef>
              <a:spcAft>
                <a:spcPct val="0"/>
              </a:spcAft>
            </a:pPr>
            <a:r>
              <a:rPr lang="en-US" sz="1800" dirty="0">
                <a:solidFill>
                  <a:schemeClr val="tx2"/>
                </a:solidFill>
                <a:ea typeface="Helvetica" charset="0"/>
                <a:cs typeface="Arial" charset="0"/>
              </a:rPr>
              <a:t>My ‘office hours’ – by appointment JMHH 445 </a:t>
            </a:r>
            <a:r>
              <a:rPr lang="en-US" sz="1400" dirty="0">
                <a:solidFill>
                  <a:schemeClr val="tx2"/>
                </a:solidFill>
                <a:ea typeface="Helvetica" charset="0"/>
                <a:cs typeface="Arial" charset="0"/>
                <a:hlinkClick r:id="rId2"/>
              </a:rPr>
              <a:t>nichs@wharton.upenn.edu</a:t>
            </a:r>
            <a:r>
              <a:rPr lang="en-US" sz="1400" dirty="0">
                <a:solidFill>
                  <a:schemeClr val="tx2"/>
                </a:solidFill>
                <a:ea typeface="Helvetica" charset="0"/>
                <a:cs typeface="Arial" charset="0"/>
              </a:rPr>
              <a:t> </a:t>
            </a:r>
            <a:endParaRPr lang="en-US" sz="1800" dirty="0">
              <a:solidFill>
                <a:schemeClr val="tx2"/>
              </a:solidFill>
              <a:ea typeface="Helvetica" charset="0"/>
              <a:cs typeface="Arial" charset="0"/>
            </a:endParaRPr>
          </a:p>
          <a:p>
            <a:pPr marL="971550" lvl="2" indent="0">
              <a:spcBef>
                <a:spcPct val="0"/>
              </a:spcBef>
              <a:spcAft>
                <a:spcPct val="0"/>
              </a:spcAft>
              <a:buNone/>
            </a:pPr>
            <a:endParaRPr lang="en-US" sz="1400" dirty="0">
              <a:solidFill>
                <a:schemeClr val="tx2"/>
              </a:solidFill>
              <a:ea typeface="Helvetica" charset="0"/>
              <a:cs typeface="Arial" charset="0"/>
            </a:endParaRPr>
          </a:p>
          <a:p>
            <a:pPr lvl="2">
              <a:spcBef>
                <a:spcPct val="0"/>
              </a:spcBef>
              <a:spcAft>
                <a:spcPct val="0"/>
              </a:spcAft>
            </a:pPr>
            <a:r>
              <a:rPr lang="en-US" sz="1400" dirty="0">
                <a:solidFill>
                  <a:schemeClr val="tx2"/>
                </a:solidFill>
                <a:ea typeface="Helvetica" charset="0"/>
                <a:cs typeface="Arial" charset="0"/>
              </a:rPr>
              <a:t>Students are encouraged to reach out anytime. In addition, each student is required to schedule a 1:1 with me after your 1:1 meetings with your TA in each semester to discuss leadership and teamwork behaviors</a:t>
            </a:r>
          </a:p>
          <a:p>
            <a:pPr lvl="2">
              <a:spcBef>
                <a:spcPct val="0"/>
              </a:spcBef>
              <a:spcAft>
                <a:spcPct val="0"/>
              </a:spcAft>
            </a:pPr>
            <a:endParaRPr lang="en-US" sz="1400" dirty="0">
              <a:solidFill>
                <a:schemeClr val="tx2"/>
              </a:solidFill>
              <a:ea typeface="Helvetica" charset="0"/>
              <a:cs typeface="Arial" charset="0"/>
            </a:endParaRPr>
          </a:p>
          <a:p>
            <a:pPr lvl="1">
              <a:spcBef>
                <a:spcPct val="0"/>
              </a:spcBef>
              <a:spcAft>
                <a:spcPct val="0"/>
              </a:spcAft>
            </a:pPr>
            <a:r>
              <a:rPr lang="en-US" sz="1800" dirty="0">
                <a:solidFill>
                  <a:schemeClr val="tx2"/>
                </a:solidFill>
                <a:ea typeface="Helvetica" charset="0"/>
                <a:cs typeface="Arial" charset="0"/>
              </a:rPr>
              <a:t>Joan Lau, PhD, assistant course director </a:t>
            </a:r>
            <a:r>
              <a:rPr lang="en-US" sz="1200" dirty="0">
                <a:solidFill>
                  <a:schemeClr val="tx2"/>
                </a:solidFill>
                <a:ea typeface="Helvetica" charset="0"/>
                <a:cs typeface="Arial" charset="0"/>
                <a:hlinkClick r:id="rId3"/>
              </a:rPr>
              <a:t>jlau@wharton.upenn.edu</a:t>
            </a:r>
            <a:endParaRPr lang="en-US" sz="1200" dirty="0">
              <a:solidFill>
                <a:schemeClr val="tx2"/>
              </a:solidFill>
              <a:ea typeface="Helvetica" charset="0"/>
              <a:cs typeface="Arial" charset="0"/>
            </a:endParaRPr>
          </a:p>
          <a:p>
            <a:pPr lvl="2">
              <a:spcBef>
                <a:spcPct val="0"/>
              </a:spcBef>
              <a:spcAft>
                <a:spcPct val="0"/>
              </a:spcAft>
            </a:pPr>
            <a:r>
              <a:rPr lang="en-US" sz="1400" dirty="0">
                <a:solidFill>
                  <a:schemeClr val="tx2"/>
                </a:solidFill>
                <a:ea typeface="Helvetica" charset="0"/>
                <a:cs typeface="Arial" charset="0"/>
              </a:rPr>
              <a:t>Focuses on development plans of each team through periodic meetings</a:t>
            </a:r>
          </a:p>
          <a:p>
            <a:pPr lvl="2">
              <a:spcBef>
                <a:spcPct val="0"/>
              </a:spcBef>
              <a:spcAft>
                <a:spcPct val="0"/>
              </a:spcAft>
            </a:pPr>
            <a:endParaRPr lang="en-US" sz="1400" dirty="0">
              <a:solidFill>
                <a:schemeClr val="tx2"/>
              </a:solidFill>
              <a:ea typeface="Helvetica" charset="0"/>
              <a:cs typeface="Arial" charset="0"/>
            </a:endParaRPr>
          </a:p>
          <a:p>
            <a:pPr lvl="1">
              <a:spcBef>
                <a:spcPct val="0"/>
              </a:spcBef>
              <a:spcAft>
                <a:spcPct val="0"/>
              </a:spcAft>
            </a:pPr>
            <a:r>
              <a:rPr lang="en-US" sz="1800" dirty="0">
                <a:solidFill>
                  <a:schemeClr val="tx2"/>
                </a:solidFill>
                <a:ea typeface="Helvetica" charset="0"/>
                <a:cs typeface="Arial" charset="0"/>
              </a:rPr>
              <a:t>Arun Das, MD, LSM fellow </a:t>
            </a:r>
            <a:r>
              <a:rPr lang="en-US" sz="1200" dirty="0">
                <a:solidFill>
                  <a:schemeClr val="tx2"/>
                </a:solidFill>
                <a:ea typeface="Helvetica" charset="0"/>
                <a:cs typeface="Arial" charset="0"/>
                <a:hlinkClick r:id="rId4"/>
              </a:rPr>
              <a:t>arunkd@wharton.upenn.edu</a:t>
            </a:r>
            <a:r>
              <a:rPr lang="en-US" sz="1200" dirty="0">
                <a:solidFill>
                  <a:schemeClr val="tx2"/>
                </a:solidFill>
                <a:ea typeface="Helvetica" charset="0"/>
                <a:cs typeface="Arial" charset="0"/>
              </a:rPr>
              <a:t> </a:t>
            </a:r>
            <a:endParaRPr lang="en-US" sz="1800" dirty="0">
              <a:solidFill>
                <a:schemeClr val="tx2"/>
              </a:solidFill>
              <a:ea typeface="Helvetica" charset="0"/>
              <a:cs typeface="Arial" charset="0"/>
            </a:endParaRPr>
          </a:p>
          <a:p>
            <a:pPr lvl="2">
              <a:spcBef>
                <a:spcPct val="0"/>
              </a:spcBef>
              <a:spcAft>
                <a:spcPct val="0"/>
              </a:spcAft>
            </a:pPr>
            <a:r>
              <a:rPr lang="en-US" sz="1400" dirty="0">
                <a:solidFill>
                  <a:schemeClr val="tx2"/>
                </a:solidFill>
                <a:ea typeface="Helvetica" charset="0"/>
                <a:cs typeface="Arial" charset="0"/>
              </a:rPr>
              <a:t>Strategic LSM mentor for teams, available to provide advice and guidance for all teams, previews presentations as warranted</a:t>
            </a:r>
            <a:endParaRPr lang="en-US" sz="1800" dirty="0">
              <a:solidFill>
                <a:schemeClr val="tx2"/>
              </a:solidFill>
              <a:ea typeface="Helvetica" charset="0"/>
              <a:cs typeface="Arial" charset="0"/>
            </a:endParaRPr>
          </a:p>
          <a:p>
            <a:pPr>
              <a:spcBef>
                <a:spcPct val="0"/>
              </a:spcBef>
              <a:spcAft>
                <a:spcPct val="0"/>
              </a:spcAft>
            </a:pPr>
            <a:endParaRPr lang="en-US" dirty="0">
              <a:solidFill>
                <a:schemeClr val="tx2"/>
              </a:solidFill>
              <a:ea typeface="Helvetica" charset="0"/>
            </a:endParaRPr>
          </a:p>
          <a:p>
            <a:pPr lvl="2">
              <a:spcBef>
                <a:spcPct val="0"/>
              </a:spcBef>
              <a:spcAft>
                <a:spcPct val="0"/>
              </a:spcAft>
            </a:pPr>
            <a:endParaRPr lang="en-US" b="1" dirty="0">
              <a:solidFill>
                <a:srgbClr val="1F497D"/>
              </a:solidFill>
              <a:ea typeface="Helvetica" charset="0"/>
            </a:endParaRPr>
          </a:p>
        </p:txBody>
      </p:sp>
    </p:spTree>
    <p:extLst>
      <p:ext uri="{BB962C8B-B14F-4D97-AF65-F5344CB8AC3E}">
        <p14:creationId xmlns:p14="http://schemas.microsoft.com/office/powerpoint/2010/main" val="351378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18" end="1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7"/>
          <p:cNvSpPr>
            <a:spLocks noGrp="1"/>
          </p:cNvSpPr>
          <p:nvPr>
            <p:ph type="title"/>
          </p:nvPr>
        </p:nvSpPr>
        <p:spPr/>
        <p:txBody>
          <a:bodyPr>
            <a:noAutofit/>
          </a:bodyPr>
          <a:lstStyle/>
          <a:p>
            <a:r>
              <a:rPr lang="en-US" dirty="0">
                <a:latin typeface="Helvetica" charset="0"/>
                <a:cs typeface="Helvetica" charset="0"/>
              </a:rPr>
              <a:t>Course Overview</a:t>
            </a:r>
          </a:p>
        </p:txBody>
      </p:sp>
      <p:sp>
        <p:nvSpPr>
          <p:cNvPr id="11267" name="Content Placeholder 12"/>
          <p:cNvSpPr>
            <a:spLocks noGrp="1"/>
          </p:cNvSpPr>
          <p:nvPr>
            <p:ph idx="1"/>
          </p:nvPr>
        </p:nvSpPr>
        <p:spPr>
          <a:xfrm>
            <a:off x="0" y="328612"/>
            <a:ext cx="9144000" cy="5638800"/>
          </a:xfrm>
        </p:spPr>
        <p:txBody>
          <a:bodyPr/>
          <a:lstStyle/>
          <a:p>
            <a:pPr>
              <a:spcBef>
                <a:spcPct val="0"/>
              </a:spcBef>
              <a:spcAft>
                <a:spcPct val="0"/>
              </a:spcAft>
            </a:pPr>
            <a:r>
              <a:rPr lang="en-US" sz="1800" dirty="0">
                <a:solidFill>
                  <a:srgbClr val="1F497D"/>
                </a:solidFill>
                <a:ea typeface="Helvetica" charset="0"/>
              </a:rPr>
              <a:t>September (Sept 1 class cancelled)</a:t>
            </a:r>
          </a:p>
          <a:p>
            <a:pPr>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8 – Joan Lau, PhD; Arun Das MD</a:t>
            </a:r>
          </a:p>
          <a:p>
            <a:pPr lvl="2">
              <a:spcBef>
                <a:spcPct val="0"/>
              </a:spcBef>
              <a:spcAft>
                <a:spcPct val="0"/>
              </a:spcAft>
            </a:pPr>
            <a:r>
              <a:rPr lang="en-US" sz="1400" dirty="0">
                <a:solidFill>
                  <a:srgbClr val="1F497D"/>
                </a:solidFill>
                <a:ea typeface="Helvetica" charset="0"/>
              </a:rPr>
              <a:t>Introductions</a:t>
            </a:r>
          </a:p>
          <a:p>
            <a:pPr lvl="2">
              <a:spcBef>
                <a:spcPct val="0"/>
              </a:spcBef>
              <a:spcAft>
                <a:spcPct val="0"/>
              </a:spcAft>
            </a:pPr>
            <a:r>
              <a:rPr lang="en-US" sz="1400" dirty="0">
                <a:solidFill>
                  <a:srgbClr val="1F497D"/>
                </a:solidFill>
                <a:ea typeface="Helvetica" charset="0"/>
              </a:rPr>
              <a:t>Video of final presentation</a:t>
            </a:r>
          </a:p>
          <a:p>
            <a:pPr lvl="1">
              <a:spcBef>
                <a:spcPct val="0"/>
              </a:spcBef>
              <a:spcAft>
                <a:spcPct val="0"/>
              </a:spcAft>
            </a:pPr>
            <a:endParaRPr lang="en-US" sz="18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15 – Steven </a:t>
            </a:r>
            <a:r>
              <a:rPr lang="en-US" sz="1800" dirty="0" err="1">
                <a:solidFill>
                  <a:srgbClr val="1F497D"/>
                </a:solidFill>
                <a:ea typeface="Helvetica" charset="0"/>
              </a:rPr>
              <a:t>Nichtberger</a:t>
            </a:r>
            <a:r>
              <a:rPr lang="en-US" sz="1800" dirty="0">
                <a:solidFill>
                  <a:srgbClr val="1F497D"/>
                </a:solidFill>
                <a:ea typeface="Helvetica" charset="0"/>
              </a:rPr>
              <a:t>, MD </a:t>
            </a:r>
          </a:p>
          <a:p>
            <a:pPr lvl="2">
              <a:spcBef>
                <a:spcPct val="0"/>
              </a:spcBef>
              <a:spcAft>
                <a:spcPct val="0"/>
              </a:spcAft>
            </a:pPr>
            <a:r>
              <a:rPr lang="en-US" sz="1400" dirty="0">
                <a:solidFill>
                  <a:srgbClr val="1F497D"/>
                </a:solidFill>
                <a:ea typeface="Helvetica" charset="0"/>
              </a:rPr>
              <a:t>Course overview – philosophy, objectives, approach, syllabus, grading</a:t>
            </a:r>
          </a:p>
          <a:p>
            <a:pPr lvl="2">
              <a:spcBef>
                <a:spcPct val="0"/>
              </a:spcBef>
              <a:spcAft>
                <a:spcPct val="0"/>
              </a:spcAft>
            </a:pPr>
            <a:r>
              <a:rPr lang="en-US" sz="1400" dirty="0">
                <a:solidFill>
                  <a:srgbClr val="1F497D"/>
                </a:solidFill>
                <a:ea typeface="Helvetica" charset="0"/>
              </a:rPr>
              <a:t>Leadership / teamwork behaviors and teamwork: foundational concepts</a:t>
            </a:r>
          </a:p>
          <a:p>
            <a:pPr lvl="2">
              <a:spcBef>
                <a:spcPct val="0"/>
              </a:spcBef>
              <a:spcAft>
                <a:spcPct val="0"/>
              </a:spcAft>
            </a:pPr>
            <a:endParaRPr lang="en-US" sz="14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22 – Laura </a:t>
            </a:r>
            <a:r>
              <a:rPr lang="en-US" sz="1800" dirty="0" err="1">
                <a:solidFill>
                  <a:srgbClr val="1F497D"/>
                </a:solidFill>
                <a:ea typeface="Helvetica" charset="0"/>
              </a:rPr>
              <a:t>Bessen</a:t>
            </a:r>
            <a:r>
              <a:rPr lang="en-US" sz="1800" dirty="0">
                <a:solidFill>
                  <a:srgbClr val="1F497D"/>
                </a:solidFill>
                <a:ea typeface="Helvetica" charset="0"/>
              </a:rPr>
              <a:t>, MD – Head US Medical, BMS (retired)</a:t>
            </a:r>
          </a:p>
          <a:p>
            <a:pPr lvl="2">
              <a:spcBef>
                <a:spcPct val="0"/>
              </a:spcBef>
              <a:spcAft>
                <a:spcPct val="0"/>
              </a:spcAft>
            </a:pPr>
            <a:r>
              <a:rPr lang="en-US" sz="1400" dirty="0">
                <a:solidFill>
                  <a:srgbClr val="1F497D"/>
                </a:solidFill>
                <a:ea typeface="Helvetica" charset="0"/>
              </a:rPr>
              <a:t>‘A problem well stated is half solved’</a:t>
            </a:r>
          </a:p>
          <a:p>
            <a:pPr lvl="3">
              <a:spcBef>
                <a:spcPct val="0"/>
              </a:spcBef>
              <a:spcAft>
                <a:spcPct val="0"/>
              </a:spcAft>
            </a:pPr>
            <a:r>
              <a:rPr lang="en-US" sz="1400" dirty="0">
                <a:solidFill>
                  <a:srgbClr val="1F497D"/>
                </a:solidFill>
                <a:ea typeface="Helvetica" charset="0"/>
              </a:rPr>
              <a:t>How companies organize to develop a product</a:t>
            </a:r>
          </a:p>
          <a:p>
            <a:pPr lvl="3">
              <a:spcBef>
                <a:spcPct val="0"/>
              </a:spcBef>
              <a:spcAft>
                <a:spcPct val="0"/>
              </a:spcAft>
            </a:pPr>
            <a:r>
              <a:rPr lang="en-US" sz="1400" dirty="0">
                <a:solidFill>
                  <a:srgbClr val="1F497D"/>
                </a:solidFill>
                <a:ea typeface="Helvetica" charset="0"/>
              </a:rPr>
              <a:t>Developing a target product profile for a new product opportunity</a:t>
            </a:r>
          </a:p>
          <a:p>
            <a:pPr lvl="3">
              <a:spcBef>
                <a:spcPct val="0"/>
              </a:spcBef>
              <a:spcAft>
                <a:spcPct val="0"/>
              </a:spcAft>
            </a:pPr>
            <a:endParaRPr lang="en-US" sz="1400" dirty="0">
              <a:solidFill>
                <a:srgbClr val="1F497D"/>
              </a:solidFill>
              <a:ea typeface="Helvetica" charset="0"/>
            </a:endParaRPr>
          </a:p>
          <a:p>
            <a:pPr lvl="1">
              <a:spcBef>
                <a:spcPct val="0"/>
              </a:spcBef>
              <a:spcAft>
                <a:spcPct val="0"/>
              </a:spcAft>
            </a:pPr>
            <a:r>
              <a:rPr lang="en-US" sz="1800" dirty="0">
                <a:solidFill>
                  <a:srgbClr val="1F497D"/>
                </a:solidFill>
                <a:ea typeface="Helvetica" charset="0"/>
              </a:rPr>
              <a:t>29 – Steven </a:t>
            </a:r>
            <a:r>
              <a:rPr lang="en-US" sz="1800" dirty="0" err="1">
                <a:solidFill>
                  <a:srgbClr val="1F497D"/>
                </a:solidFill>
                <a:ea typeface="Helvetica" charset="0"/>
              </a:rPr>
              <a:t>Nichtberger</a:t>
            </a:r>
            <a:r>
              <a:rPr lang="en-US" sz="1800" dirty="0">
                <a:solidFill>
                  <a:srgbClr val="1F497D"/>
                </a:solidFill>
                <a:ea typeface="Helvetica" charset="0"/>
              </a:rPr>
              <a:t>, MD</a:t>
            </a:r>
          </a:p>
          <a:p>
            <a:pPr lvl="2">
              <a:spcBef>
                <a:spcPct val="0"/>
              </a:spcBef>
              <a:spcAft>
                <a:spcPct val="0"/>
              </a:spcAft>
            </a:pPr>
            <a:r>
              <a:rPr lang="en-US" sz="1400" dirty="0">
                <a:solidFill>
                  <a:srgbClr val="1F497D"/>
                </a:solidFill>
                <a:ea typeface="Helvetica" charset="0"/>
              </a:rPr>
              <a:t>‘A sure thing is not’</a:t>
            </a:r>
          </a:p>
          <a:p>
            <a:pPr lvl="3">
              <a:spcBef>
                <a:spcPct val="0"/>
              </a:spcBef>
              <a:spcAft>
                <a:spcPct val="0"/>
              </a:spcAft>
            </a:pPr>
            <a:r>
              <a:rPr lang="en-US" sz="1400" dirty="0">
                <a:solidFill>
                  <a:srgbClr val="1F497D"/>
                </a:solidFill>
                <a:ea typeface="Helvetica" charset="0"/>
              </a:rPr>
              <a:t>Project selection criteria</a:t>
            </a:r>
          </a:p>
          <a:p>
            <a:pPr lvl="3">
              <a:spcBef>
                <a:spcPct val="0"/>
              </a:spcBef>
              <a:spcAft>
                <a:spcPct val="0"/>
              </a:spcAft>
            </a:pPr>
            <a:r>
              <a:rPr lang="en-US" sz="1400" dirty="0">
                <a:solidFill>
                  <a:srgbClr val="1F497D"/>
                </a:solidFill>
                <a:ea typeface="Helvetica" charset="0"/>
              </a:rPr>
              <a:t>Project presentations and selection; team formation</a:t>
            </a:r>
            <a:endParaRPr lang="en-US" dirty="0">
              <a:solidFill>
                <a:srgbClr val="1F497D"/>
              </a:solidFill>
              <a:ea typeface="Helvetica" charset="0"/>
            </a:endParaRPr>
          </a:p>
          <a:p>
            <a:pPr lvl="2">
              <a:spcBef>
                <a:spcPct val="0"/>
              </a:spcBef>
              <a:spcAft>
                <a:spcPct val="0"/>
              </a:spcAft>
            </a:pPr>
            <a:endParaRPr lang="en-US" sz="1400" b="1" dirty="0">
              <a:solidFill>
                <a:srgbClr val="1F497D"/>
              </a:solidFill>
              <a:ea typeface="Helvetica" charset="0"/>
            </a:endParaRPr>
          </a:p>
        </p:txBody>
      </p:sp>
    </p:spTree>
    <p:extLst>
      <p:ext uri="{BB962C8B-B14F-4D97-AF65-F5344CB8AC3E}">
        <p14:creationId xmlns:p14="http://schemas.microsoft.com/office/powerpoint/2010/main" val="280610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26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67">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267">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267">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267">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26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15817</TotalTime>
  <Words>1693</Words>
  <Application>Microsoft Macintosh PowerPoint</Application>
  <PresentationFormat>On-screen Show (4:3)</PresentationFormat>
  <Paragraphs>263</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Courier New</vt:lpstr>
      <vt:lpstr>Helvetica</vt:lpstr>
      <vt:lpstr>Times New Roman</vt:lpstr>
      <vt:lpstr>Wingdings</vt:lpstr>
      <vt:lpstr>Office Theme</vt:lpstr>
      <vt:lpstr>Custom Design</vt:lpstr>
      <vt:lpstr>PowerPoint Presentation</vt:lpstr>
      <vt:lpstr>Capstone Course – LSMP 4210</vt:lpstr>
      <vt:lpstr>Organization and Staffing</vt:lpstr>
      <vt:lpstr>Approach</vt:lpstr>
      <vt:lpstr>Setting Expectations</vt:lpstr>
      <vt:lpstr>Team Expectations and Norms </vt:lpstr>
      <vt:lpstr>Course Objectives (1 of 2)</vt:lpstr>
      <vt:lpstr>Course Objectives (2 of 2)</vt:lpstr>
      <vt:lpstr>Course Overview</vt:lpstr>
      <vt:lpstr>Course Overview</vt:lpstr>
      <vt:lpstr>Course Overview</vt:lpstr>
      <vt:lpstr>Course Overview</vt:lpstr>
      <vt:lpstr>Capstone Course – LSMP 4210</vt:lpstr>
      <vt:lpstr>Capstone Course – LSMP 4210</vt:lpstr>
      <vt:lpstr>PowerPoint Presentation</vt:lpstr>
    </vt:vector>
  </TitlesOfParts>
  <Company>University of Pennsylvania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setup</dc:creator>
  <cp:lastModifiedBy>Steven Nichtberger</cp:lastModifiedBy>
  <cp:revision>420</cp:revision>
  <cp:lastPrinted>2019-08-02T20:43:26Z</cp:lastPrinted>
  <dcterms:created xsi:type="dcterms:W3CDTF">2011-08-15T14:16:44Z</dcterms:created>
  <dcterms:modified xsi:type="dcterms:W3CDTF">2023-08-29T00:07:52Z</dcterms:modified>
</cp:coreProperties>
</file>