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handoutMasterIdLst>
    <p:handoutMasterId r:id="rId23"/>
  </p:handoutMasterIdLst>
  <p:sldIdLst>
    <p:sldId id="256" r:id="rId3"/>
    <p:sldId id="258" r:id="rId4"/>
    <p:sldId id="259" r:id="rId5"/>
    <p:sldId id="289" r:id="rId6"/>
    <p:sldId id="286" r:id="rId7"/>
    <p:sldId id="287" r:id="rId8"/>
    <p:sldId id="288" r:id="rId9"/>
    <p:sldId id="308" r:id="rId10"/>
    <p:sldId id="309" r:id="rId11"/>
    <p:sldId id="310" r:id="rId12"/>
    <p:sldId id="311" r:id="rId13"/>
    <p:sldId id="316" r:id="rId14"/>
    <p:sldId id="317" r:id="rId15"/>
    <p:sldId id="318" r:id="rId16"/>
    <p:sldId id="319" r:id="rId17"/>
    <p:sldId id="269" r:id="rId18"/>
    <p:sldId id="271" r:id="rId19"/>
    <p:sldId id="302" r:id="rId20"/>
    <p:sldId id="3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17" autoAdjust="0"/>
    <p:restoredTop sz="94595"/>
  </p:normalViewPr>
  <p:slideViewPr>
    <p:cSldViewPr>
      <p:cViewPr varScale="1">
        <p:scale>
          <a:sx n="96" d="100"/>
          <a:sy n="96" d="100"/>
        </p:scale>
        <p:origin x="2008" y="168"/>
      </p:cViewPr>
      <p:guideLst>
        <p:guide orient="horz" pos="2160"/>
        <p:guide pos="2880"/>
      </p:guideLst>
    </p:cSldViewPr>
  </p:slideViewPr>
  <p:notesTextViewPr>
    <p:cViewPr>
      <p:scale>
        <a:sx n="100" d="100"/>
        <a:sy n="100" d="100"/>
      </p:scale>
      <p:origin x="0" y="0"/>
    </p:cViewPr>
  </p:notesTextViewPr>
  <p:sorterViewPr>
    <p:cViewPr>
      <p:scale>
        <a:sx n="82" d="100"/>
        <a:sy n="82" d="100"/>
      </p:scale>
      <p:origin x="0" y="9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4C4BC1-2814-4D6A-9774-4BB38227DF30}" type="datetimeFigureOut">
              <a:rPr lang="en-US" smtClean="0"/>
              <a:pPr/>
              <a:t>1/26/18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607750-8C8D-4748-8370-615D67047F15}" type="slidenum">
              <a:rPr lang="en-US" smtClean="0"/>
              <a:pPr/>
              <a:t>‹#›</a:t>
            </a:fld>
            <a:endParaRPr lang="en-US"/>
          </a:p>
        </p:txBody>
      </p:sp>
    </p:spTree>
    <p:extLst>
      <p:ext uri="{BB962C8B-B14F-4D97-AF65-F5344CB8AC3E}">
        <p14:creationId xmlns:p14="http://schemas.microsoft.com/office/powerpoint/2010/main" val="5658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4A99E-E48A-4769-B162-922163FF9AF8}" type="datetimeFigureOut">
              <a:rPr lang="en-US" smtClean="0"/>
              <a:pPr/>
              <a:t>1/26/18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D6B16-E3AA-4E05-A80D-D50557DCEF84}" type="slidenum">
              <a:rPr lang="en-US" smtClean="0"/>
              <a:pPr/>
              <a:t>‹#›</a:t>
            </a:fld>
            <a:endParaRPr lang="en-US"/>
          </a:p>
        </p:txBody>
      </p:sp>
    </p:spTree>
    <p:extLst>
      <p:ext uri="{BB962C8B-B14F-4D97-AF65-F5344CB8AC3E}">
        <p14:creationId xmlns:p14="http://schemas.microsoft.com/office/powerpoint/2010/main" val="174475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031B8-428C-4C41-B9A0-B9D9CD57E9AD}" type="datetimeFigureOut">
              <a:rPr lang="en-US" smtClean="0"/>
              <a:pPr/>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pic>
        <p:nvPicPr>
          <p:cNvPr id="7" name="Picture 6" descr="ppt_titlepage_strip.jpg"/>
          <p:cNvPicPr>
            <a:picLocks noChangeAspect="1"/>
          </p:cNvPicPr>
          <p:nvPr userDrawn="1"/>
        </p:nvPicPr>
        <p:blipFill>
          <a:blip r:embed="rId3" cstate="print"/>
          <a:srcRect t="8333" b="8333"/>
          <a:stretch>
            <a:fillRect/>
          </a:stretch>
        </p:blipFill>
        <p:spPr bwMode="auto">
          <a:xfrm>
            <a:off x="0" y="3236913"/>
            <a:ext cx="9144000" cy="762000"/>
          </a:xfrm>
          <a:prstGeom prst="rect">
            <a:avLst/>
          </a:prstGeom>
          <a:noFill/>
          <a:ln w="9525">
            <a:noFill/>
            <a:miter lim="800000"/>
            <a:headEnd/>
            <a:tailEnd/>
          </a:ln>
          <a:effectLst>
            <a:outerShdw dist="76200" dir="5400000" rotWithShape="0">
              <a:srgbClr val="808080">
                <a:alpha val="29999"/>
              </a:srgbClr>
            </a:outerShdw>
          </a:effectLst>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a:xfrm>
            <a:off x="7843838" y="6399213"/>
            <a:ext cx="968375" cy="201612"/>
          </a:xfrm>
        </p:spPr>
        <p:txBody>
          <a:bodyPr/>
          <a:lstStyle>
            <a:lvl1pPr>
              <a:defRPr/>
            </a:lvl1pPr>
          </a:lstStyle>
          <a:p>
            <a:fld id="{848BF10B-6790-4726-BF5B-2BEF16270259}" type="datetime1">
              <a:rPr lang="en-US" smtClean="0"/>
              <a:pPr/>
              <a:t>1/26/18</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a:xfrm>
            <a:off x="7843838" y="6399213"/>
            <a:ext cx="968375" cy="201612"/>
          </a:xfrm>
        </p:spPr>
        <p:txBody>
          <a:bodyPr/>
          <a:lstStyle>
            <a:lvl1pPr>
              <a:defRPr/>
            </a:lvl1pPr>
          </a:lstStyle>
          <a:p>
            <a:fld id="{B640E9EE-8D13-4B84-B64A-9EB415F06FAD}" type="datetime1">
              <a:rPr lang="en-US" smtClean="0"/>
              <a:pPr/>
              <a:t>1/26/18</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0"/>
            <a:ext cx="9144000" cy="4635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4" name="Rectangle 3"/>
          <p:cNvSpPr>
            <a:spLocks noChangeArrowheads="1"/>
          </p:cNvSpPr>
          <p:nvPr userDrawn="1"/>
        </p:nvSpPr>
        <p:spPr bwMode="auto">
          <a:xfrm>
            <a:off x="0" y="3248025"/>
            <a:ext cx="9144000" cy="1392238"/>
          </a:xfrm>
          <a:prstGeom prst="rect">
            <a:avLst/>
          </a:prstGeom>
          <a:solidFill>
            <a:schemeClr val="bg1"/>
          </a:solidFill>
          <a:ln w="9525">
            <a:noFill/>
            <a:miter lim="800000"/>
            <a:headEnd/>
            <a:tailEnd/>
          </a:ln>
          <a:effectLst>
            <a:outerShdw blurRad="63500" dist="63500" dir="5400000" rotWithShape="0">
              <a:srgbClr val="000000">
                <a:alpha val="20000"/>
              </a:srgbClr>
            </a:outerShdw>
          </a:effectLst>
        </p:spPr>
        <p:txBody>
          <a:bodyPr anchor="ctr"/>
          <a:lstStyle/>
          <a:p>
            <a:pPr algn="ctr" defTabSz="457200">
              <a:defRPr/>
            </a:pPr>
            <a:endParaRPr lang="en-US">
              <a:solidFill>
                <a:prstClr val="white"/>
              </a:solidFill>
              <a:ea typeface="ＭＳ Ｐゴシック" charset="-128"/>
            </a:endParaRPr>
          </a:p>
        </p:txBody>
      </p:sp>
      <p:sp>
        <p:nvSpPr>
          <p:cNvPr id="2" name="Title 1"/>
          <p:cNvSpPr>
            <a:spLocks noGrp="1"/>
          </p:cNvSpPr>
          <p:nvPr>
            <p:ph type="title"/>
          </p:nvPr>
        </p:nvSpPr>
        <p:spPr>
          <a:xfrm>
            <a:off x="0" y="3253350"/>
            <a:ext cx="9144000" cy="1388988"/>
          </a:xfrm>
          <a:solidFill>
            <a:srgbClr val="981E32"/>
          </a:solidFill>
        </p:spPr>
        <p:txBody>
          <a:bodyPr lIns="0" tIns="431800"/>
          <a:lstStyle>
            <a:lvl1pPr algn="ctr">
              <a:defRPr sz="2800" b="0" cap="none">
                <a:solidFill>
                  <a:schemeClr val="bg1"/>
                </a:solidFill>
              </a:defRPr>
            </a:lvl1pPr>
          </a:lstStyle>
          <a:p>
            <a:r>
              <a:rPr lang="en-US"/>
              <a:t>Click to edit Master title style</a:t>
            </a:r>
          </a:p>
        </p:txBody>
      </p:sp>
      <p:sp>
        <p:nvSpPr>
          <p:cNvPr id="5" name="Footer Placeholder 4"/>
          <p:cNvSpPr>
            <a:spLocks noGrp="1"/>
          </p:cNvSpPr>
          <p:nvPr>
            <p:ph type="ftr" sz="quarter" idx="10"/>
          </p:nvPr>
        </p:nvSpPr>
        <p:spPr>
          <a:xfrm>
            <a:off x="2282825"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1"/>
          </p:nvPr>
        </p:nvSpPr>
        <p:spPr>
          <a:xfrm>
            <a:off x="8312150" y="6316663"/>
            <a:ext cx="612775" cy="457200"/>
          </a:xfrm>
        </p:spPr>
        <p:txBody>
          <a:bodyPr/>
          <a:lstStyle>
            <a:lvl1pPr>
              <a:defRPr/>
            </a:lvl1pPr>
          </a:lstStyle>
          <a:p>
            <a:fld id="{D73C314B-F2C8-4764-9D4B-F243704B4D9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231775" indent="0">
              <a:defRPr spc="100" baseline="0"/>
            </a:lvl1pPr>
          </a:lstStyle>
          <a:p>
            <a:r>
              <a:rPr lang="en-US"/>
              <a:t>Click to edit Master title style</a:t>
            </a:r>
          </a:p>
        </p:txBody>
      </p:sp>
      <p:sp>
        <p:nvSpPr>
          <p:cNvPr id="3" name="Content Placeholder 2"/>
          <p:cNvSpPr>
            <a:spLocks noGrp="1"/>
          </p:cNvSpPr>
          <p:nvPr>
            <p:ph idx="1"/>
          </p:nvPr>
        </p:nvSpPr>
        <p:spPr/>
        <p:txBody>
          <a:bodyPr lIns="411480" tIns="457200" rIns="182880"/>
          <a:lstStyle>
            <a:lvl1pPr marL="203200" indent="-203200">
              <a:spcBef>
                <a:spcPts val="600"/>
              </a:spcBef>
              <a:spcAft>
                <a:spcPts val="800"/>
              </a:spcAft>
              <a:buSzPct val="120000"/>
              <a:defRPr/>
            </a:lvl1pPr>
            <a:lvl2pPr marL="703263" indent="-246063">
              <a:spcBef>
                <a:spcPts val="200"/>
              </a:spcBef>
              <a:buSzPct val="80000"/>
              <a:buFont typeface="Courier New" pitchFamily="49" charset="0"/>
              <a:buChar char="o"/>
              <a:tabLst/>
              <a:defRPr>
                <a:solidFill>
                  <a:schemeClr val="tx1"/>
                </a:solidFill>
              </a:defRPr>
            </a:lvl2pPr>
            <a:lvl3pPr marL="1223963" indent="-252413">
              <a:lnSpc>
                <a:spcPts val="1600"/>
              </a:lnSpc>
              <a:spcBef>
                <a:spcPts val="200"/>
              </a:spcBef>
              <a:spcAft>
                <a:spcPts val="400"/>
              </a:spcAft>
              <a:buClr>
                <a:schemeClr val="bg1">
                  <a:lumMod val="75000"/>
                </a:schemeClr>
              </a:buClr>
              <a:buSzPct val="100000"/>
              <a:defRPr sz="1600">
                <a:solidFill>
                  <a:schemeClr val="tx1">
                    <a:lumMod val="65000"/>
                    <a:lumOff val="35000"/>
                  </a:schemeClr>
                </a:solidFill>
              </a:defRPr>
            </a:lvl3pPr>
            <a:lvl4pPr marL="1730375" indent="-239713">
              <a:lnSpc>
                <a:spcPts val="1600"/>
              </a:lnSpc>
              <a:spcBef>
                <a:spcPts val="200"/>
              </a:spcBef>
              <a:buSzPct val="80000"/>
              <a:buFont typeface="Courier New" pitchFamily="49" charset="0"/>
              <a:buChar char="o"/>
              <a:tabLst/>
              <a:defRPr sz="1600">
                <a:solidFill>
                  <a:schemeClr val="tx1">
                    <a:lumMod val="65000"/>
                    <a:lumOff val="35000"/>
                  </a:schemeClr>
                </a:solidFill>
              </a:defRPr>
            </a:lvl4pPr>
            <a:lvl5pPr marL="2193925" indent="-252413">
              <a:buSzPct val="80000"/>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97838" y="6629400"/>
            <a:ext cx="969962" cy="196850"/>
          </a:xfrm>
        </p:spPr>
        <p:txBody>
          <a:bodyPr/>
          <a:lstStyle>
            <a:lvl1pPr>
              <a:defRPr/>
            </a:lvl1pPr>
          </a:lstStyle>
          <a:p>
            <a:fld id="{7607EAA8-2EE2-44BC-B84D-3EBBF1CF77E1}" type="datetime1">
              <a:rPr lang="en-US" smtClean="0"/>
              <a:pPr/>
              <a:t>1/26/18</a:t>
            </a:fld>
            <a:endParaRPr lang="en-US"/>
          </a:p>
        </p:txBody>
      </p:sp>
      <p:sp>
        <p:nvSpPr>
          <p:cNvPr id="5" name="Footer Placeholder 4"/>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2"/>
          </p:nvPr>
        </p:nvSpPr>
        <p:spPr>
          <a:xfrm>
            <a:off x="8312150" y="6096000"/>
            <a:ext cx="612775" cy="457200"/>
          </a:xfrm>
        </p:spPr>
        <p:txBody>
          <a:bodyPr/>
          <a:lstStyle>
            <a:lvl1pPr>
              <a:defRPr/>
            </a:lvl1pPr>
          </a:lstStyle>
          <a:p>
            <a:fld id="{0AD79294-3A40-4C87-9C85-4F815C46ED4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silhouette.jpg"/>
          <p:cNvPicPr>
            <a:picLocks/>
          </p:cNvPicPr>
          <p:nvPr userDrawn="1"/>
        </p:nvPicPr>
        <p:blipFill>
          <a:blip r:embed="rId2" cstate="print"/>
          <a:srcRect/>
          <a:stretch>
            <a:fillRect/>
          </a:stretch>
        </p:blipFill>
        <p:spPr bwMode="auto">
          <a:xfrm>
            <a:off x="4622800" y="1354138"/>
            <a:ext cx="1600200" cy="1884362"/>
          </a:xfrm>
          <a:prstGeom prst="rect">
            <a:avLst/>
          </a:prstGeom>
          <a:noFill/>
          <a:ln w="9525">
            <a:noFill/>
            <a:miter lim="800000"/>
            <a:headEnd/>
            <a:tailEnd/>
          </a:ln>
        </p:spPr>
      </p:pic>
      <p:pic>
        <p:nvPicPr>
          <p:cNvPr id="6" name="Picture 9" descr="silhouette.jpg"/>
          <p:cNvPicPr>
            <a:picLocks/>
          </p:cNvPicPr>
          <p:nvPr userDrawn="1"/>
        </p:nvPicPr>
        <p:blipFill>
          <a:blip r:embed="rId2" cstate="print"/>
          <a:srcRect/>
          <a:stretch>
            <a:fillRect/>
          </a:stretch>
        </p:blipFill>
        <p:spPr bwMode="auto">
          <a:xfrm>
            <a:off x="242888" y="1354138"/>
            <a:ext cx="1600200" cy="1884362"/>
          </a:xfrm>
          <a:prstGeom prst="rect">
            <a:avLst/>
          </a:prstGeom>
          <a:noFill/>
          <a:ln w="9525">
            <a:noFill/>
            <a:miter lim="800000"/>
            <a:headEnd/>
            <a:tailEnd/>
          </a:ln>
        </p:spPr>
      </p:pic>
      <p:sp>
        <p:nvSpPr>
          <p:cNvPr id="7" name="Rectangle 3"/>
          <p:cNvSpPr>
            <a:spLocks noChangeArrowheads="1"/>
          </p:cNvSpPr>
          <p:nvPr userDrawn="1"/>
        </p:nvSpPr>
        <p:spPr bwMode="auto">
          <a:xfrm>
            <a:off x="6226175"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8" name="Rectangle 3"/>
          <p:cNvSpPr>
            <a:spLocks noChangeArrowheads="1"/>
          </p:cNvSpPr>
          <p:nvPr userDrawn="1"/>
        </p:nvSpPr>
        <p:spPr bwMode="auto">
          <a:xfrm>
            <a:off x="1846263"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3" name="Content Placeholder 2"/>
          <p:cNvSpPr>
            <a:spLocks noGrp="1"/>
          </p:cNvSpPr>
          <p:nvPr>
            <p:ph sz="half" idx="1"/>
          </p:nvPr>
        </p:nvSpPr>
        <p:spPr>
          <a:xfrm>
            <a:off x="232118" y="1350500"/>
            <a:ext cx="1636776" cy="1885070"/>
          </a:xfrm>
        </p:spPr>
        <p:txBody>
          <a:bodyPr lIns="0" tIns="0" anchor="ctr">
            <a:noAutofit/>
          </a:bodyPr>
          <a:lstStyle>
            <a:lvl1pPr algn="ctr">
              <a:buFontTx/>
              <a:buNone/>
              <a:defRPr sz="1200" baseline="0"/>
            </a:lvl1pPr>
            <a:lvl2pPr>
              <a:buFontTx/>
              <a:buNone/>
              <a:defRPr sz="1200"/>
            </a:lvl2pPr>
            <a:lvl3pPr>
              <a:buFontTx/>
              <a:buNone/>
              <a:defRPr sz="1200"/>
            </a:lvl3pPr>
            <a:lvl4pPr>
              <a:buFontTx/>
              <a:buNone/>
              <a:defRPr sz="1200"/>
            </a:lvl4pPr>
            <a:lvl5pPr>
              <a:buFontTx/>
              <a:buNone/>
              <a:defRPr sz="12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05997" y="1353312"/>
            <a:ext cx="1636776" cy="1883664"/>
          </a:xfrm>
        </p:spPr>
        <p:txBody>
          <a:bodyPr lIns="0" tIns="0" anchor="ctr">
            <a:noAutofit/>
          </a:bodyPr>
          <a:lstStyle>
            <a:lvl1pPr algn="ctr">
              <a:buFontTx/>
              <a:buNone/>
              <a:defRPr sz="1200" baseline="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p:txBody>
      </p:sp>
      <p:sp>
        <p:nvSpPr>
          <p:cNvPr id="2" name="Title 1"/>
          <p:cNvSpPr>
            <a:spLocks noGrp="1"/>
          </p:cNvSpPr>
          <p:nvPr>
            <p:ph type="title"/>
          </p:nvPr>
        </p:nvSpPr>
        <p:spPr/>
        <p:txBody>
          <a:bodyPr/>
          <a:lstStyle>
            <a:lvl1pPr>
              <a:defRPr baseline="0"/>
            </a:lvl1pPr>
          </a:lstStyle>
          <a:p>
            <a:r>
              <a:rPr lang="en-US"/>
              <a:t>Click to edit Master title style</a:t>
            </a:r>
          </a:p>
        </p:txBody>
      </p:sp>
      <p:sp>
        <p:nvSpPr>
          <p:cNvPr id="9" name="Date Placeholder 4"/>
          <p:cNvSpPr>
            <a:spLocks noGrp="1"/>
          </p:cNvSpPr>
          <p:nvPr>
            <p:ph type="dt" sz="half" idx="10"/>
          </p:nvPr>
        </p:nvSpPr>
        <p:spPr>
          <a:xfrm>
            <a:off x="7845425" y="6397625"/>
            <a:ext cx="969963" cy="196850"/>
          </a:xfrm>
        </p:spPr>
        <p:txBody>
          <a:bodyPr/>
          <a:lstStyle>
            <a:lvl1pPr>
              <a:defRPr/>
            </a:lvl1pPr>
          </a:lstStyle>
          <a:p>
            <a:fld id="{630705A1-38B7-4C44-B025-F19900440751}" type="datetime1">
              <a:rPr lang="en-US" smtClean="0"/>
              <a:pPr/>
              <a:t>1/26/18</a:t>
            </a:fld>
            <a:endParaRPr lang="en-US"/>
          </a:p>
        </p:txBody>
      </p:sp>
      <p:sp>
        <p:nvSpPr>
          <p:cNvPr id="10" name="Footer Placeholder 5"/>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11" name="Slide Number Placeholder 6"/>
          <p:cNvSpPr>
            <a:spLocks noGrp="1"/>
          </p:cNvSpPr>
          <p:nvPr>
            <p:ph type="sldNum" sz="quarter" idx="12"/>
          </p:nvPr>
        </p:nvSpPr>
        <p:spPr>
          <a:xfrm>
            <a:off x="8312150" y="6316663"/>
            <a:ext cx="612775" cy="457200"/>
          </a:xfrm>
        </p:spPr>
        <p:txBody>
          <a:bodyPr/>
          <a:lstStyle>
            <a:lvl1pPr>
              <a:defRPr/>
            </a:lvl1pPr>
          </a:lstStyle>
          <a:p>
            <a:fld id="{4BBE2022-A481-4C96-ACD9-332557C88A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031B8-428C-4C41-B9A0-B9D9CD57E9AD}" type="datetimeFigureOut">
              <a:rPr lang="en-US" smtClean="0"/>
              <a:pPr/>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031B8-428C-4C41-B9A0-B9D9CD57E9AD}" type="datetimeFigureOut">
              <a:rPr lang="en-US" smtClean="0"/>
              <a:pPr/>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031B8-428C-4C41-B9A0-B9D9CD57E9AD}" type="datetimeFigureOut">
              <a:rPr lang="en-US" smtClean="0"/>
              <a:pPr/>
              <a:t>1/26/18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031B8-428C-4C41-B9A0-B9D9CD57E9AD}" type="datetimeFigureOut">
              <a:rPr lang="en-US" smtClean="0"/>
              <a:pPr/>
              <a:t>1/26/18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031B8-428C-4C41-B9A0-B9D9CD57E9AD}" type="datetimeFigureOut">
              <a:rPr lang="en-US" smtClean="0"/>
              <a:pPr/>
              <a:t>1/26/18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031B8-428C-4C41-B9A0-B9D9CD57E9AD}" type="datetimeFigureOut">
              <a:rPr lang="en-US" smtClean="0"/>
              <a:pPr/>
              <a:t>1/26/18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DBC68-56A2-4951-938D-036C6BB2D5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ooter Placeholder 14"/>
          <p:cNvSpPr>
            <a:spLocks noGrp="1"/>
          </p:cNvSpPr>
          <p:nvPr>
            <p:ph type="ftr" sz="quarter" idx="3"/>
          </p:nvPr>
        </p:nvSpPr>
        <p:spPr>
          <a:xfrm>
            <a:off x="2286000" y="6321425"/>
            <a:ext cx="4800600" cy="304800"/>
          </a:xfrm>
          <a:prstGeom prst="rect">
            <a:avLst/>
          </a:prstGeom>
        </p:spPr>
        <p:txBody>
          <a:bodyPr vert="horz" lIns="0" tIns="0" rIns="0" bIns="0" rtlCol="0" anchor="t" anchorCtr="0"/>
          <a:lstStyle>
            <a:lvl1pPr algn="l">
              <a:defRPr sz="1600" cap="all" spc="100" baseline="0">
                <a:solidFill>
                  <a:schemeClr val="bg1">
                    <a:lumMod val="75000"/>
                  </a:schemeClr>
                </a:solidFill>
                <a:latin typeface="Times New Roman" pitchFamily="18" charset="0"/>
                <a:ea typeface="ＭＳ Ｐゴシック"/>
                <a:cs typeface="Times New Roman" pitchFamily="18" charset="0"/>
              </a:defRPr>
            </a:lvl1pPr>
          </a:lstStyle>
          <a:p>
            <a:pPr fontAlgn="base">
              <a:spcBef>
                <a:spcPct val="0"/>
              </a:spcBef>
              <a:spcAft>
                <a:spcPct val="0"/>
              </a:spcAft>
              <a:defRPr/>
            </a:pPr>
            <a:r>
              <a:rPr lang="en-US">
                <a:solidFill>
                  <a:prstClr val="white">
                    <a:lumMod val="75000"/>
                  </a:prstClr>
                </a:solidFill>
              </a:rPr>
              <a:t>Department Name</a:t>
            </a:r>
          </a:p>
        </p:txBody>
      </p:sp>
      <p:sp>
        <p:nvSpPr>
          <p:cNvPr id="7" name="Rectangle 6"/>
          <p:cNvSpPr/>
          <p:nvPr userDrawn="1"/>
        </p:nvSpPr>
        <p:spPr>
          <a:xfrm flipV="1">
            <a:off x="0" y="649288"/>
            <a:ext cx="9144000" cy="3160712"/>
          </a:xfrm>
          <a:prstGeom prst="rect">
            <a:avLst/>
          </a:prstGeom>
          <a:gradFill flip="none" rotWithShape="1">
            <a:gsLst>
              <a:gs pos="0">
                <a:schemeClr val="bg1"/>
              </a:gs>
              <a:gs pos="100000">
                <a:schemeClr val="accent1">
                  <a:lumMod val="40000"/>
                  <a:lumOff val="60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9" name="Date Placeholder 3"/>
          <p:cNvSpPr>
            <a:spLocks noGrp="1"/>
          </p:cNvSpPr>
          <p:nvPr>
            <p:ph type="dt" sz="half" idx="2"/>
          </p:nvPr>
        </p:nvSpPr>
        <p:spPr>
          <a:xfrm>
            <a:off x="8174037" y="6661150"/>
            <a:ext cx="969963" cy="196850"/>
          </a:xfrm>
          <a:prstGeom prst="rect">
            <a:avLst/>
          </a:prstGeom>
          <a:ln>
            <a:noFill/>
          </a:ln>
        </p:spPr>
        <p:txBody>
          <a:bodyPr vert="horz" wrap="square" lIns="0" tIns="0" rIns="0" bIns="0" numCol="1" anchor="t" anchorCtr="0" compatLnSpc="1">
            <a:prstTxWarp prst="textNoShape">
              <a:avLst/>
            </a:prstTxWarp>
          </a:bodyPr>
          <a:lstStyle>
            <a:lvl1pPr algn="ctr">
              <a:defRPr sz="900">
                <a:solidFill>
                  <a:srgbClr val="C4C4C4"/>
                </a:solidFill>
              </a:defRPr>
            </a:lvl1pPr>
          </a:lstStyle>
          <a:p>
            <a:pPr fontAlgn="base">
              <a:spcBef>
                <a:spcPct val="0"/>
              </a:spcBef>
              <a:spcAft>
                <a:spcPct val="0"/>
              </a:spcAft>
            </a:pPr>
            <a:fld id="{E2AA31DB-60EF-42CC-BCCA-945D29A9AABF}" type="datetime1">
              <a:rPr lang="en-US" smtClean="0">
                <a:ea typeface="ＭＳ Ｐゴシック" charset="-128"/>
              </a:rPr>
              <a:pPr fontAlgn="base">
                <a:spcBef>
                  <a:spcPct val="0"/>
                </a:spcBef>
                <a:spcAft>
                  <a:spcPct val="0"/>
                </a:spcAft>
              </a:pPr>
              <a:t>1/26/18</a:t>
            </a:fld>
            <a:endParaRPr lang="en-US" dirty="0">
              <a:ea typeface="ＭＳ Ｐゴシック" charset="-128"/>
            </a:endParaRPr>
          </a:p>
        </p:txBody>
      </p:sp>
      <p:sp>
        <p:nvSpPr>
          <p:cNvPr id="11" name="Slide Number Placeholder 5"/>
          <p:cNvSpPr>
            <a:spLocks noGrp="1"/>
          </p:cNvSpPr>
          <p:nvPr>
            <p:ph type="sldNum" sz="quarter" idx="4"/>
          </p:nvPr>
        </p:nvSpPr>
        <p:spPr>
          <a:xfrm>
            <a:off x="8312150" y="6175375"/>
            <a:ext cx="609600" cy="377825"/>
          </a:xfrm>
          <a:prstGeom prst="rect">
            <a:avLst/>
          </a:prstGeom>
          <a:ln>
            <a:noFill/>
          </a:ln>
        </p:spPr>
        <p:txBody>
          <a:bodyPr vert="horz" wrap="square" lIns="0" tIns="0" rIns="0" bIns="0" numCol="1" anchor="t" anchorCtr="0" compatLnSpc="1">
            <a:prstTxWarp prst="textNoShape">
              <a:avLst/>
            </a:prstTxWarp>
          </a:bodyPr>
          <a:lstStyle>
            <a:lvl1pPr algn="r">
              <a:defRPr sz="1600">
                <a:solidFill>
                  <a:srgbClr val="BFBFBF"/>
                </a:solidFill>
                <a:latin typeface="Times New Roman" charset="0"/>
                <a:cs typeface="Times New Roman" charset="0"/>
              </a:defRPr>
            </a:lvl1pPr>
          </a:lstStyle>
          <a:p>
            <a:pPr fontAlgn="base">
              <a:spcBef>
                <a:spcPct val="0"/>
              </a:spcBef>
              <a:spcAft>
                <a:spcPct val="0"/>
              </a:spcAft>
            </a:pPr>
            <a:fld id="{FCA33A1B-7AEE-415F-A26C-6CBD12F48F51}" type="slidenum">
              <a:rPr lang="en-US">
                <a:ea typeface="ＭＳ Ｐゴシック" charset="-128"/>
              </a:rPr>
              <a:pPr fontAlgn="base">
                <a:spcBef>
                  <a:spcPct val="0"/>
                </a:spcBef>
                <a:spcAft>
                  <a:spcPct val="0"/>
                </a:spcAft>
              </a:pPr>
              <a:t>‹#›</a:t>
            </a:fld>
            <a:endParaRPr lang="en-US">
              <a:ea typeface="ＭＳ Ｐゴシック" charset="-128"/>
            </a:endParaRPr>
          </a:p>
        </p:txBody>
      </p:sp>
      <p:sp>
        <p:nvSpPr>
          <p:cNvPr id="1031" name="Title Placeholder 1"/>
          <p:cNvSpPr>
            <a:spLocks noGrp="1"/>
          </p:cNvSpPr>
          <p:nvPr>
            <p:ph type="title"/>
          </p:nvPr>
        </p:nvSpPr>
        <p:spPr bwMode="auto">
          <a:xfrm>
            <a:off x="0" y="0"/>
            <a:ext cx="8926513" cy="657225"/>
          </a:xfrm>
          <a:prstGeom prst="rect">
            <a:avLst/>
          </a:prstGeom>
          <a:noFill/>
          <a:ln w="9525">
            <a:noFill/>
            <a:miter lim="800000"/>
            <a:headEnd/>
            <a:tailEnd/>
          </a:ln>
        </p:spPr>
        <p:txBody>
          <a:bodyPr vert="horz" wrap="square" lIns="152400" tIns="76200" rIns="0" bIns="0" numCol="1" anchor="t" anchorCtr="0" compatLnSpc="1">
            <a:prstTxWarp prst="textNoShape">
              <a:avLst/>
            </a:prstTxWarp>
          </a:bodyPr>
          <a:lstStyle/>
          <a:p>
            <a:pPr lvl="0"/>
            <a:r>
              <a:rPr lang="en-US"/>
              <a:t>Click to edit Master title style</a:t>
            </a:r>
          </a:p>
        </p:txBody>
      </p:sp>
      <p:sp>
        <p:nvSpPr>
          <p:cNvPr id="1032" name="Text Placeholder 2"/>
          <p:cNvSpPr>
            <a:spLocks noGrp="1"/>
          </p:cNvSpPr>
          <p:nvPr>
            <p:ph type="body" idx="1"/>
          </p:nvPr>
        </p:nvSpPr>
        <p:spPr bwMode="auto">
          <a:xfrm>
            <a:off x="0" y="657225"/>
            <a:ext cx="9144000" cy="5305425"/>
          </a:xfrm>
          <a:prstGeom prst="rect">
            <a:avLst/>
          </a:prstGeom>
          <a:noFill/>
          <a:ln w="9525">
            <a:noFill/>
            <a:miter lim="800000"/>
            <a:headEnd/>
            <a:tailEnd/>
          </a:ln>
        </p:spPr>
        <p:txBody>
          <a:bodyPr vert="horz" wrap="square" lIns="152400" tIns="254000" rIns="155448"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p:cNvPicPr>
            <a:picLocks noChangeAspect="1"/>
          </p:cNvPicPr>
          <p:nvPr userDrawn="1"/>
        </p:nvPicPr>
        <p:blipFill>
          <a:blip r:embed="rId7"/>
          <a:stretch>
            <a:fillRect/>
          </a:stretch>
        </p:blipFill>
        <p:spPr>
          <a:xfrm>
            <a:off x="139700" y="6096000"/>
            <a:ext cx="5880100" cy="647700"/>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p:txStyles>
    <p:titleStyle>
      <a:lvl1pPr marL="231775" indent="-231775" algn="l" rtl="0" eaLnBrk="0" fontAlgn="base" hangingPunct="0">
        <a:spcBef>
          <a:spcPct val="0"/>
        </a:spcBef>
        <a:spcAft>
          <a:spcPct val="0"/>
        </a:spcAft>
        <a:defRPr sz="2800" b="1" kern="1200">
          <a:solidFill>
            <a:srgbClr val="981E32"/>
          </a:solidFill>
          <a:latin typeface="+mj-lt"/>
          <a:ea typeface="ＭＳ Ｐゴシック" charset="-128"/>
          <a:cs typeface="+mj-cs"/>
        </a:defRPr>
      </a:lvl1pPr>
      <a:lvl2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2pPr>
      <a:lvl3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3pPr>
      <a:lvl4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4pPr>
      <a:lvl5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5pPr>
      <a:lvl6pPr marL="688975" algn="l" rtl="0" fontAlgn="base">
        <a:spcBef>
          <a:spcPct val="0"/>
        </a:spcBef>
        <a:spcAft>
          <a:spcPct val="0"/>
        </a:spcAft>
        <a:defRPr sz="2000" b="1">
          <a:solidFill>
            <a:srgbClr val="981E32"/>
          </a:solidFill>
          <a:latin typeface="Arial" pitchFamily="34" charset="0"/>
        </a:defRPr>
      </a:lvl6pPr>
      <a:lvl7pPr marL="1146175" algn="l" rtl="0" fontAlgn="base">
        <a:spcBef>
          <a:spcPct val="0"/>
        </a:spcBef>
        <a:spcAft>
          <a:spcPct val="0"/>
        </a:spcAft>
        <a:defRPr sz="2000" b="1">
          <a:solidFill>
            <a:srgbClr val="981E32"/>
          </a:solidFill>
          <a:latin typeface="Arial" pitchFamily="34" charset="0"/>
        </a:defRPr>
      </a:lvl7pPr>
      <a:lvl8pPr marL="1603375" algn="l" rtl="0" fontAlgn="base">
        <a:spcBef>
          <a:spcPct val="0"/>
        </a:spcBef>
        <a:spcAft>
          <a:spcPct val="0"/>
        </a:spcAft>
        <a:defRPr sz="2000" b="1">
          <a:solidFill>
            <a:srgbClr val="981E32"/>
          </a:solidFill>
          <a:latin typeface="Arial" pitchFamily="34" charset="0"/>
        </a:defRPr>
      </a:lvl8pPr>
      <a:lvl9pPr marL="2060575" algn="l" rtl="0" fontAlgn="base">
        <a:spcBef>
          <a:spcPct val="0"/>
        </a:spcBef>
        <a:spcAft>
          <a:spcPct val="0"/>
        </a:spcAft>
        <a:defRPr sz="2000" b="1">
          <a:solidFill>
            <a:srgbClr val="981E32"/>
          </a:solidFill>
          <a:latin typeface="Arial" pitchFamily="34" charset="0"/>
        </a:defRPr>
      </a:lvl9pPr>
    </p:titleStyle>
    <p:bodyStyle>
      <a:lvl1pPr marL="231775" indent="-231775" algn="l" rtl="0" eaLnBrk="0" fontAlgn="base" hangingPunct="0">
        <a:lnSpc>
          <a:spcPts val="2400"/>
        </a:lnSpc>
        <a:spcBef>
          <a:spcPts val="600"/>
        </a:spcBef>
        <a:spcAft>
          <a:spcPts val="600"/>
        </a:spcAft>
        <a:buFont typeface="Arial" charset="0"/>
        <a:buChar char="•"/>
        <a:defRPr sz="2000" kern="1200">
          <a:solidFill>
            <a:schemeClr val="tx1"/>
          </a:solidFill>
          <a:latin typeface="+mn-lt"/>
          <a:ea typeface="ＭＳ Ｐゴシック" charset="-128"/>
          <a:cs typeface="+mn-cs"/>
        </a:defRPr>
      </a:lvl1pPr>
      <a:lvl2pPr marL="688975" indent="-231775" algn="l" rtl="0" eaLnBrk="0" fontAlgn="base" hangingPunct="0">
        <a:lnSpc>
          <a:spcPts val="2000"/>
        </a:lnSpc>
        <a:spcBef>
          <a:spcPts val="400"/>
        </a:spcBef>
        <a:spcAft>
          <a:spcPts val="400"/>
        </a:spcAft>
        <a:buFont typeface="Arial" charset="0"/>
        <a:buChar char="•"/>
        <a:defRPr sz="2000" kern="1200">
          <a:solidFill>
            <a:schemeClr val="tx1"/>
          </a:solidFill>
          <a:latin typeface="+mn-lt"/>
          <a:ea typeface="ＭＳ Ｐゴシック" charset="-128"/>
          <a:cs typeface="+mn-cs"/>
        </a:defRPr>
      </a:lvl2pPr>
      <a:lvl3pPr marL="1146175" indent="-231775" algn="l" rtl="0" eaLnBrk="0" fontAlgn="base" hangingPunct="0">
        <a:lnSpc>
          <a:spcPts val="1800"/>
        </a:lnSpc>
        <a:spcBef>
          <a:spcPts val="400"/>
        </a:spcBef>
        <a:spcAft>
          <a:spcPts val="400"/>
        </a:spcAft>
        <a:buClr>
          <a:srgbClr val="7F7F7F"/>
        </a:buClr>
        <a:buSzPct val="90000"/>
        <a:buFont typeface="Wingdings" charset="2"/>
        <a:buChar char="§"/>
        <a:defRPr kern="1200">
          <a:solidFill>
            <a:srgbClr val="595959"/>
          </a:solidFill>
          <a:latin typeface="+mn-lt"/>
          <a:ea typeface="ＭＳ Ｐゴシック" charset="-128"/>
          <a:cs typeface="+mn-cs"/>
        </a:defRPr>
      </a:lvl3pPr>
      <a:lvl4pPr marL="1600200" indent="-228600" algn="l" rtl="0" eaLnBrk="0" fontAlgn="base" hangingPunct="0">
        <a:lnSpc>
          <a:spcPts val="1800"/>
        </a:lnSpc>
        <a:spcBef>
          <a:spcPts val="400"/>
        </a:spcBef>
        <a:spcAft>
          <a:spcPts val="200"/>
        </a:spcAft>
        <a:buClr>
          <a:srgbClr val="7F7F7F"/>
        </a:buClr>
        <a:buFont typeface="Wingdings" charset="2"/>
        <a:buChar char="§"/>
        <a:defRPr kern="1200">
          <a:solidFill>
            <a:srgbClr val="595959"/>
          </a:solidFill>
          <a:latin typeface="+mn-lt"/>
          <a:ea typeface="ＭＳ Ｐゴシック" charset="-128"/>
          <a:cs typeface="+mn-cs"/>
        </a:defRPr>
      </a:lvl4pPr>
      <a:lvl5pPr marL="2057400" indent="-228600" algn="l" rtl="0" eaLnBrk="0" fontAlgn="base" hangingPunct="0">
        <a:lnSpc>
          <a:spcPts val="1600"/>
        </a:lnSpc>
        <a:spcBef>
          <a:spcPts val="200"/>
        </a:spcBef>
        <a:spcAft>
          <a:spcPts val="200"/>
        </a:spcAft>
        <a:buFont typeface="Arial" charset="0"/>
        <a:buChar char="»"/>
        <a:defRPr sz="16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2"/>
          <p:cNvSpPr txBox="1">
            <a:spLocks/>
          </p:cNvSpPr>
          <p:nvPr/>
        </p:nvSpPr>
        <p:spPr bwMode="auto">
          <a:xfrm>
            <a:off x="0" y="3995738"/>
            <a:ext cx="9144000" cy="762000"/>
          </a:xfrm>
          <a:prstGeom prst="rect">
            <a:avLst/>
          </a:prstGeom>
          <a:solidFill>
            <a:schemeClr val="accent2">
              <a:lumMod val="75000"/>
            </a:schemeClr>
          </a:solidFill>
          <a:ln w="9525">
            <a:noFill/>
            <a:miter lim="800000"/>
            <a:headEnd/>
            <a:tailEnd/>
          </a:ln>
        </p:spPr>
        <p:txBody>
          <a:bodyPr vert="horz" wrap="square" lIns="0" tIns="203200" rIns="155448" bIns="0" numCol="1" anchor="t" anchorCtr="0" compatLnSpc="1">
            <a:prstTxWarp prst="textNoShape">
              <a:avLst/>
            </a:prstTxWarp>
            <a:noAutofit/>
          </a:bodyPr>
          <a:lstStyle/>
          <a:p>
            <a:pPr marL="0" marR="0" lvl="0" indent="0" algn="ctr" defTabSz="914400" rtl="0" eaLnBrk="0" fontAlgn="base" latinLnBrk="0" hangingPunct="0">
              <a:lnSpc>
                <a:spcPts val="2400"/>
              </a:lnSpc>
              <a:spcBef>
                <a:spcPts val="600"/>
              </a:spcBef>
              <a:spcAft>
                <a:spcPts val="600"/>
              </a:spcAft>
              <a:buClrTx/>
              <a:buSzTx/>
              <a:buFont typeface="Arial" charset="0"/>
              <a:buNone/>
              <a:tabLst/>
              <a:defRPr/>
            </a:pPr>
            <a:r>
              <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rPr>
              <a:t>LSMP 421 Syllabus</a:t>
            </a:r>
            <a:r>
              <a:rPr lang="en-US" sz="2000" spc="200" noProof="0" dirty="0">
                <a:solidFill>
                  <a:sysClr val="window" lastClr="FFFFFF"/>
                </a:solidFill>
                <a:latin typeface="Arial"/>
                <a:ea typeface="ＭＳ Ｐゴシック" charset="-128"/>
              </a:rPr>
              <a:t>: 2017-2018</a:t>
            </a:r>
            <a:endPar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endParaRPr>
          </a:p>
        </p:txBody>
      </p:sp>
      <p:sp>
        <p:nvSpPr>
          <p:cNvPr id="7" name="Subtitle 2"/>
          <p:cNvSpPr txBox="1">
            <a:spLocks/>
          </p:cNvSpPr>
          <p:nvPr/>
        </p:nvSpPr>
        <p:spPr bwMode="auto">
          <a:xfrm>
            <a:off x="0" y="1828800"/>
            <a:ext cx="9144000" cy="1143000"/>
          </a:xfrm>
          <a:prstGeom prst="rect">
            <a:avLst/>
          </a:prstGeom>
          <a:noFill/>
          <a:ln w="9525">
            <a:noFill/>
            <a:miter lim="800000"/>
            <a:headEnd/>
            <a:tailEnd/>
          </a:ln>
        </p:spPr>
        <p:txBody>
          <a:bodyPr wrap="none" lIns="0" tIns="177800" rIns="0" bIns="0"/>
          <a:lstStyle/>
          <a:p>
            <a:pPr algn="ctr">
              <a:lnSpc>
                <a:spcPts val="2400"/>
              </a:lnSpc>
              <a:buFont typeface="Arial" charset="0"/>
              <a:buNone/>
            </a:pPr>
            <a:r>
              <a:rPr lang="en-US" sz="2000" dirty="0">
                <a:solidFill>
                  <a:schemeClr val="tx2"/>
                </a:solidFill>
              </a:rPr>
              <a:t>Steven Nichtberger, MD</a:t>
            </a:r>
          </a:p>
          <a:p>
            <a:pPr algn="ctr">
              <a:lnSpc>
                <a:spcPts val="2400"/>
              </a:lnSpc>
              <a:buFont typeface="Arial" charset="0"/>
              <a:buNone/>
            </a:pPr>
            <a:r>
              <a:rPr lang="en-US" sz="2000" dirty="0">
                <a:solidFill>
                  <a:schemeClr val="tx2"/>
                </a:solidFill>
              </a:rPr>
              <a:t>Senior Fellow, Life Sciences &amp; Management Program</a:t>
            </a:r>
          </a:p>
          <a:p>
            <a:pPr algn="ctr">
              <a:lnSpc>
                <a:spcPts val="2400"/>
              </a:lnSpc>
              <a:buFont typeface="Arial" charset="0"/>
              <a:buNone/>
            </a:pPr>
            <a:r>
              <a:rPr lang="en-US" sz="2000" dirty="0">
                <a:solidFill>
                  <a:schemeClr val="tx2"/>
                </a:solidFill>
              </a:rPr>
              <a:t>Adjunct Professor, Department of Healthcare Management</a:t>
            </a:r>
          </a:p>
        </p:txBody>
      </p:sp>
      <p:pic>
        <p:nvPicPr>
          <p:cNvPr id="2" name="Picture 3"/>
          <p:cNvPicPr>
            <a:picLocks noChangeAspect="1" noChangeArrowheads="1"/>
          </p:cNvPicPr>
          <p:nvPr/>
        </p:nvPicPr>
        <p:blipFill>
          <a:blip r:embed="rId2" cstate="print"/>
          <a:srcRect/>
          <a:stretch>
            <a:fillRect/>
          </a:stretch>
        </p:blipFill>
        <p:spPr bwMode="auto">
          <a:xfrm>
            <a:off x="0" y="3200400"/>
            <a:ext cx="9153526" cy="819150"/>
          </a:xfrm>
          <a:prstGeom prst="rect">
            <a:avLst/>
          </a:prstGeom>
          <a:noFill/>
          <a:ln w="9525">
            <a:noFill/>
            <a:miter lim="800000"/>
            <a:headEnd/>
            <a:tailEnd/>
          </a:ln>
        </p:spPr>
      </p:pic>
      <p:pic>
        <p:nvPicPr>
          <p:cNvPr id="9" name="Picture 8"/>
          <p:cNvPicPr>
            <a:picLocks noChangeAspect="1"/>
          </p:cNvPicPr>
          <p:nvPr/>
        </p:nvPicPr>
        <p:blipFill>
          <a:blip r:embed="rId3"/>
          <a:stretch>
            <a:fillRect/>
          </a:stretch>
        </p:blipFill>
        <p:spPr>
          <a:xfrm>
            <a:off x="228600" y="6096000"/>
            <a:ext cx="5880100" cy="647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152400"/>
            <a:ext cx="8926513" cy="5562600"/>
          </a:xfrm>
        </p:spPr>
        <p:txBody>
          <a:bodyPr/>
          <a:lstStyle/>
          <a:p>
            <a:pPr marL="1490662" lvl="3" indent="0">
              <a:spcBef>
                <a:spcPct val="0"/>
              </a:spcBef>
              <a:spcAft>
                <a:spcPct val="0"/>
              </a:spcAft>
              <a:buNone/>
            </a:pPr>
            <a:endParaRPr lang="en-US"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November</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3  – Rick Kuntz, MD Chief Scientific, </a:t>
            </a:r>
            <a:r>
              <a:rPr lang="en-US" sz="1800" b="1" dirty="0" err="1">
                <a:solidFill>
                  <a:srgbClr val="1F497D"/>
                </a:solidFill>
                <a:ea typeface="Helvetica" charset="0"/>
              </a:rPr>
              <a:t>Clin</a:t>
            </a:r>
            <a:r>
              <a:rPr lang="en-US" sz="1800" b="1" dirty="0">
                <a:solidFill>
                  <a:srgbClr val="1F497D"/>
                </a:solidFill>
                <a:ea typeface="Helvetica" charset="0"/>
              </a:rPr>
              <a:t>. &amp; Reg. Officer Medtronic /    	    Jeff </a:t>
            </a:r>
            <a:r>
              <a:rPr lang="en-US" sz="1800" b="1" dirty="0" err="1">
                <a:solidFill>
                  <a:srgbClr val="1F497D"/>
                </a:solidFill>
                <a:ea typeface="Helvetica" charset="0"/>
              </a:rPr>
              <a:t>Shuren</a:t>
            </a:r>
            <a:r>
              <a:rPr lang="en-US" sz="1800" b="1" dirty="0">
                <a:solidFill>
                  <a:srgbClr val="1F497D"/>
                </a:solidFill>
                <a:ea typeface="Helvetica" charset="0"/>
              </a:rPr>
              <a:t>, MD,JD, Center Director CDRH, FDA</a:t>
            </a:r>
          </a:p>
          <a:p>
            <a:pPr lvl="2">
              <a:spcBef>
                <a:spcPct val="0"/>
              </a:spcBef>
              <a:spcAft>
                <a:spcPct val="0"/>
              </a:spcAft>
            </a:pPr>
            <a:r>
              <a:rPr lang="en-US" sz="1400" b="1" dirty="0">
                <a:solidFill>
                  <a:srgbClr val="1F497D"/>
                </a:solidFill>
                <a:ea typeface="Helvetica" charset="0"/>
              </a:rPr>
              <a:t>Device development and FDA approach to healthcare IT and emerging technologies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10 – Brian Daniels, MD - SVP Global </a:t>
            </a:r>
            <a:r>
              <a:rPr lang="en-US" sz="1800" b="1" dirty="0" err="1">
                <a:solidFill>
                  <a:srgbClr val="1F497D"/>
                </a:solidFill>
                <a:ea typeface="Helvetica" charset="0"/>
              </a:rPr>
              <a:t>Devel</a:t>
            </a:r>
            <a:r>
              <a:rPr lang="en-US" sz="1800" b="1" dirty="0">
                <a:solidFill>
                  <a:srgbClr val="1F497D"/>
                </a:solidFill>
                <a:ea typeface="Helvetica" charset="0"/>
              </a:rPr>
              <a:t>. BMS (retired); 5AM Partner</a:t>
            </a:r>
            <a:endParaRPr lang="en-US" sz="1600" b="1" dirty="0">
              <a:solidFill>
                <a:srgbClr val="1F497D"/>
              </a:solidFill>
              <a:ea typeface="Helvetica" charset="0"/>
            </a:endParaRPr>
          </a:p>
          <a:p>
            <a:pPr lvl="2">
              <a:spcBef>
                <a:spcPct val="0"/>
              </a:spcBef>
              <a:spcAft>
                <a:spcPct val="0"/>
              </a:spcAft>
            </a:pPr>
            <a:r>
              <a:rPr lang="en-US" sz="1400" b="1" dirty="0">
                <a:solidFill>
                  <a:srgbClr val="1F497D"/>
                </a:solidFill>
                <a:ea typeface="Helvetica" charset="0"/>
              </a:rPr>
              <a:t>Advanced discussion of clinical and regulatory – project driven discussion in class</a:t>
            </a:r>
          </a:p>
          <a:p>
            <a:pPr lvl="2">
              <a:spcBef>
                <a:spcPct val="0"/>
              </a:spcBef>
              <a:spcAft>
                <a:spcPct val="0"/>
              </a:spcAft>
            </a:pPr>
            <a:r>
              <a:rPr lang="en-US" sz="1400" b="1" dirty="0">
                <a:solidFill>
                  <a:srgbClr val="1F497D"/>
                </a:solidFill>
                <a:ea typeface="Helvetica" charset="0"/>
              </a:rPr>
              <a:t>Cross-fertilization team meetings (4-5pm)</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13– TA’s schedule 1:1’s week of November 13 for each student</a:t>
            </a:r>
          </a:p>
          <a:p>
            <a:pPr lvl="2">
              <a:spcBef>
                <a:spcPct val="0"/>
              </a:spcBef>
              <a:spcAft>
                <a:spcPct val="0"/>
              </a:spcAft>
            </a:pPr>
            <a:r>
              <a:rPr lang="en-US" sz="1400" b="1" dirty="0">
                <a:solidFill>
                  <a:srgbClr val="1F497D"/>
                </a:solidFill>
                <a:ea typeface="Helvetica" charset="0"/>
              </a:rPr>
              <a:t>1:1 meetings with course director week of November 27</a:t>
            </a:r>
            <a:r>
              <a:rPr lang="en-US" sz="1400" b="1" baseline="30000" dirty="0">
                <a:solidFill>
                  <a:srgbClr val="1F497D"/>
                </a:solidFill>
                <a:ea typeface="Helvetica" charset="0"/>
              </a:rPr>
              <a:t>th</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17 – Jay Siegel, Chief Biotechnology Officer, JNJ (retired)</a:t>
            </a:r>
          </a:p>
          <a:p>
            <a:pPr lvl="2">
              <a:spcBef>
                <a:spcPct val="0"/>
              </a:spcBef>
              <a:spcAft>
                <a:spcPct val="0"/>
              </a:spcAft>
            </a:pPr>
            <a:r>
              <a:rPr lang="en-US" sz="1400" b="1" dirty="0">
                <a:solidFill>
                  <a:srgbClr val="1F497D"/>
                </a:solidFill>
                <a:ea typeface="Helvetica" charset="0"/>
              </a:rPr>
              <a:t>10am </a:t>
            </a:r>
            <a:r>
              <a:rPr lang="mr-IN" sz="1400" b="1" dirty="0">
                <a:solidFill>
                  <a:srgbClr val="1F497D"/>
                </a:solidFill>
                <a:ea typeface="Helvetica" charset="0"/>
              </a:rPr>
              <a:t>–</a:t>
            </a:r>
            <a:r>
              <a:rPr lang="en-US" sz="1400" b="1" dirty="0">
                <a:solidFill>
                  <a:srgbClr val="1F497D"/>
                </a:solidFill>
                <a:ea typeface="Helvetica" charset="0"/>
              </a:rPr>
              <a:t> 2pm one hour meetings with each team</a:t>
            </a:r>
          </a:p>
          <a:p>
            <a:pPr lvl="2">
              <a:spcBef>
                <a:spcPct val="0"/>
              </a:spcBef>
              <a:spcAft>
                <a:spcPct val="0"/>
              </a:spcAft>
            </a:pPr>
            <a:r>
              <a:rPr lang="en-US" sz="1400" b="1" dirty="0">
                <a:solidFill>
                  <a:srgbClr val="1F497D"/>
                </a:solidFill>
                <a:ea typeface="Helvetica" charset="0"/>
              </a:rPr>
              <a:t>Review development strategies and plans</a:t>
            </a: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17 – Adam Schechter, President, Merck</a:t>
            </a:r>
          </a:p>
          <a:p>
            <a:pPr lvl="2">
              <a:spcBef>
                <a:spcPct val="0"/>
              </a:spcBef>
              <a:spcAft>
                <a:spcPct val="0"/>
              </a:spcAft>
            </a:pPr>
            <a:r>
              <a:rPr lang="en-US" sz="1400" b="1" dirty="0">
                <a:solidFill>
                  <a:srgbClr val="1F497D"/>
                </a:solidFill>
                <a:ea typeface="Helvetica" charset="0"/>
              </a:rPr>
              <a:t>Marketing – New product mkt assessment; Pricing / </a:t>
            </a:r>
            <a:r>
              <a:rPr lang="en-US" sz="1400" b="1" dirty="0" err="1">
                <a:solidFill>
                  <a:srgbClr val="1F497D"/>
                </a:solidFill>
                <a:ea typeface="Helvetica" charset="0"/>
              </a:rPr>
              <a:t>reimb</a:t>
            </a:r>
            <a:r>
              <a:rPr lang="en-US" sz="1400" b="1" dirty="0">
                <a:solidFill>
                  <a:srgbClr val="1F497D"/>
                </a:solidFill>
                <a:ea typeface="Helvetica" charset="0"/>
              </a:rPr>
              <a:t>; ex-US </a:t>
            </a:r>
            <a:r>
              <a:rPr lang="en-US" sz="1400" b="1" dirty="0" err="1">
                <a:solidFill>
                  <a:srgbClr val="1F497D"/>
                </a:solidFill>
                <a:ea typeface="Helvetica" charset="0"/>
              </a:rPr>
              <a:t>mkts</a:t>
            </a:r>
            <a:endParaRPr lang="en-US" sz="1400" b="1" dirty="0">
              <a:solidFill>
                <a:srgbClr val="1F497D"/>
              </a:solidFill>
              <a:ea typeface="Helvetica" charset="0"/>
            </a:endParaRPr>
          </a:p>
          <a:p>
            <a:pPr lvl="2">
              <a:spcBef>
                <a:spcPct val="0"/>
              </a:spcBef>
              <a:spcAft>
                <a:spcPct val="0"/>
              </a:spcAft>
            </a:pPr>
            <a:r>
              <a:rPr lang="en-US" sz="1400" b="1" dirty="0">
                <a:solidFill>
                  <a:srgbClr val="1F497D"/>
                </a:solidFill>
                <a:ea typeface="Helvetica" charset="0"/>
              </a:rPr>
              <a:t>Revenue model – approach to development of pre-launch models</a:t>
            </a:r>
          </a:p>
          <a:p>
            <a:pPr lvl="2">
              <a:spcBef>
                <a:spcPct val="0"/>
              </a:spcBef>
              <a:spcAft>
                <a:spcPct val="0"/>
              </a:spcAft>
            </a:pPr>
            <a:r>
              <a:rPr lang="en-US" sz="1400" b="1" dirty="0">
                <a:solidFill>
                  <a:srgbClr val="1F497D"/>
                </a:solidFill>
                <a:ea typeface="Helvetica" charset="0"/>
              </a:rPr>
              <a:t>Team meetings –market framework, pricing / reimbursement needs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24 –Thanksgiving break</a:t>
            </a: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15002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7" end="1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8" end="1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9" end="1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20" end="2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267">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533400"/>
            <a:ext cx="9144000" cy="5562600"/>
          </a:xfrm>
        </p:spPr>
        <p:txBody>
          <a:bodyPr/>
          <a:lstStyle/>
          <a:p>
            <a:pPr>
              <a:spcBef>
                <a:spcPct val="0"/>
              </a:spcBef>
              <a:spcAft>
                <a:spcPct val="0"/>
              </a:spcAft>
            </a:pPr>
            <a:r>
              <a:rPr lang="en-US" sz="1800" b="1" dirty="0">
                <a:solidFill>
                  <a:srgbClr val="1F497D"/>
                </a:solidFill>
                <a:ea typeface="Helvetica" charset="0"/>
              </a:rPr>
              <a:t>December</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 – Peter </a:t>
            </a:r>
            <a:r>
              <a:rPr lang="en-US" sz="1800" b="1" dirty="0" err="1">
                <a:solidFill>
                  <a:srgbClr val="1F497D"/>
                </a:solidFill>
                <a:ea typeface="Helvetica" charset="0"/>
              </a:rPr>
              <a:t>Kolchinsky</a:t>
            </a:r>
            <a:r>
              <a:rPr lang="en-US" sz="1800" b="1" dirty="0">
                <a:solidFill>
                  <a:srgbClr val="1F497D"/>
                </a:solidFill>
                <a:ea typeface="Helvetica" charset="0"/>
              </a:rPr>
              <a:t>, PhD –  Managing Partner, RA Capital</a:t>
            </a:r>
            <a:endParaRPr lang="en-US" sz="1400" b="1" dirty="0">
              <a:solidFill>
                <a:srgbClr val="1F497D"/>
              </a:solidFill>
              <a:ea typeface="Helvetica" charset="0"/>
            </a:endParaRPr>
          </a:p>
          <a:p>
            <a:pPr lvl="2">
              <a:spcBef>
                <a:spcPct val="0"/>
              </a:spcBef>
              <a:spcAft>
                <a:spcPct val="0"/>
              </a:spcAft>
            </a:pPr>
            <a:r>
              <a:rPr lang="en-US" sz="1400" b="1" dirty="0">
                <a:solidFill>
                  <a:srgbClr val="1F497D"/>
                </a:solidFill>
                <a:ea typeface="Helvetica" charset="0"/>
              </a:rPr>
              <a:t>Development of data driven environmental maps for therapeutic targets as a framework for decision making and strategic choices</a:t>
            </a:r>
          </a:p>
          <a:p>
            <a:pPr lvl="2">
              <a:spcBef>
                <a:spcPct val="0"/>
              </a:spcBef>
              <a:spcAft>
                <a:spcPct val="0"/>
              </a:spcAft>
            </a:pPr>
            <a:r>
              <a:rPr lang="en-US" sz="1400" b="1" dirty="0">
                <a:solidFill>
                  <a:srgbClr val="1F497D"/>
                </a:solidFill>
                <a:ea typeface="Helvetica" charset="0"/>
              </a:rPr>
              <a:t>Team meetings – discuss development of maps with each team</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8 – Team Presentations </a:t>
            </a:r>
          </a:p>
          <a:p>
            <a:pPr lvl="2">
              <a:spcBef>
                <a:spcPct val="0"/>
              </a:spcBef>
              <a:spcAft>
                <a:spcPct val="0"/>
              </a:spcAft>
            </a:pPr>
            <a:r>
              <a:rPr lang="en-US" sz="1400" b="1" dirty="0">
                <a:solidFill>
                  <a:srgbClr val="1F497D"/>
                </a:solidFill>
                <a:ea typeface="Helvetica" charset="0"/>
              </a:rPr>
              <a:t>Content of first presentation with expanded detail on preclinical and clinical strategies and design of specific studies planned, plus marketing strategy and choices, including preliminary sales forecast (expense model not yet included)</a:t>
            </a:r>
          </a:p>
          <a:p>
            <a:pPr lvl="2">
              <a:spcBef>
                <a:spcPct val="0"/>
              </a:spcBef>
              <a:spcAft>
                <a:spcPct val="0"/>
              </a:spcAft>
            </a:pPr>
            <a:r>
              <a:rPr lang="en-US" sz="1400" b="1" dirty="0">
                <a:solidFill>
                  <a:srgbClr val="1F497D"/>
                </a:solidFill>
                <a:ea typeface="Helvetica" charset="0"/>
              </a:rPr>
              <a:t>30 min presentation and 15 min Q&amp;A</a:t>
            </a: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07772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533400"/>
            <a:ext cx="9144000" cy="5562600"/>
          </a:xfrm>
        </p:spPr>
        <p:txBody>
          <a:bodyPr/>
          <a:lstStyle/>
          <a:p>
            <a:pPr>
              <a:spcBef>
                <a:spcPct val="0"/>
              </a:spcBef>
              <a:spcAft>
                <a:spcPct val="0"/>
              </a:spcAft>
            </a:pPr>
            <a:r>
              <a:rPr lang="en-US" sz="1800" b="1" dirty="0">
                <a:solidFill>
                  <a:srgbClr val="1F497D"/>
                </a:solidFill>
                <a:ea typeface="Helvetica" charset="0"/>
              </a:rPr>
              <a:t>January</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12 – Steven </a:t>
            </a:r>
            <a:r>
              <a:rPr lang="en-US" sz="1800" b="1" dirty="0" err="1">
                <a:solidFill>
                  <a:srgbClr val="1F497D"/>
                </a:solidFill>
                <a:ea typeface="Helvetica" charset="0"/>
              </a:rPr>
              <a:t>Nichtberger</a:t>
            </a:r>
            <a:r>
              <a:rPr lang="en-US" sz="1800" b="1" dirty="0">
                <a:solidFill>
                  <a:srgbClr val="1F497D"/>
                </a:solidFill>
                <a:ea typeface="Helvetica" charset="0"/>
              </a:rPr>
              <a:t>, MD</a:t>
            </a:r>
          </a:p>
          <a:p>
            <a:pPr lvl="2">
              <a:spcBef>
                <a:spcPct val="0"/>
              </a:spcBef>
              <a:spcAft>
                <a:spcPct val="0"/>
              </a:spcAft>
            </a:pPr>
            <a:r>
              <a:rPr lang="en-US" sz="1400" b="1" dirty="0">
                <a:solidFill>
                  <a:srgbClr val="1F497D"/>
                </a:solidFill>
                <a:ea typeface="Helvetica" charset="0"/>
              </a:rPr>
              <a:t>Overview of semester; case study; feedback sessions with teams</a:t>
            </a:r>
          </a:p>
          <a:p>
            <a:pPr lvl="2">
              <a:spcBef>
                <a:spcPct val="0"/>
              </a:spcBef>
              <a:spcAft>
                <a:spcPct val="0"/>
              </a:spcAft>
            </a:pPr>
            <a:r>
              <a:rPr lang="en-US" sz="1400" b="1" dirty="0">
                <a:solidFill>
                  <a:srgbClr val="1F497D"/>
                </a:solidFill>
                <a:ea typeface="Helvetica" charset="0"/>
              </a:rPr>
              <a:t>Assignment:  Collection and submission of all references / articles</a:t>
            </a:r>
          </a:p>
          <a:p>
            <a:pPr marL="971550" lvl="2" indent="0">
              <a:spcBef>
                <a:spcPct val="0"/>
              </a:spcBef>
              <a:spcAft>
                <a:spcPct val="0"/>
              </a:spcAft>
              <a:buNone/>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19</a:t>
            </a:r>
            <a:r>
              <a:rPr lang="en-US" sz="1800" b="1" dirty="0">
                <a:solidFill>
                  <a:srgbClr val="1F497D"/>
                </a:solidFill>
                <a:ea typeface="Helvetica" charset="0"/>
              </a:rPr>
              <a:t>– Eric Schmidt, Senior Biotech Analyst, Cowen &amp; Co.</a:t>
            </a:r>
          </a:p>
          <a:p>
            <a:pPr lvl="2">
              <a:spcBef>
                <a:spcPct val="0"/>
              </a:spcBef>
              <a:spcAft>
                <a:spcPct val="0"/>
              </a:spcAft>
            </a:pPr>
            <a:r>
              <a:rPr lang="en-US" sz="1400" b="1" dirty="0">
                <a:solidFill>
                  <a:srgbClr val="1F497D"/>
                </a:solidFill>
                <a:ea typeface="Helvetica" charset="0"/>
              </a:rPr>
              <a:t>Financial modeling and valuation of early stage biotech companies</a:t>
            </a:r>
          </a:p>
          <a:p>
            <a:pPr lvl="2">
              <a:spcBef>
                <a:spcPct val="0"/>
              </a:spcBef>
              <a:spcAft>
                <a:spcPct val="0"/>
              </a:spcAft>
            </a:pPr>
            <a:r>
              <a:rPr lang="en-US" sz="1400" b="1" dirty="0">
                <a:solidFill>
                  <a:srgbClr val="1F497D"/>
                </a:solidFill>
                <a:ea typeface="Helvetica" charset="0"/>
              </a:rPr>
              <a:t>Group discussions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26</a:t>
            </a:r>
            <a:r>
              <a:rPr lang="en-US" sz="1800" b="1" dirty="0">
                <a:solidFill>
                  <a:srgbClr val="1F497D"/>
                </a:solidFill>
                <a:ea typeface="Helvetica" charset="0"/>
              </a:rPr>
              <a:t>– Volker Janssen, Simon </a:t>
            </a:r>
            <a:r>
              <a:rPr lang="en-US" sz="1800" b="1" dirty="0" err="1">
                <a:solidFill>
                  <a:srgbClr val="1F497D"/>
                </a:solidFill>
                <a:ea typeface="Helvetica" charset="0"/>
              </a:rPr>
              <a:t>Kucher</a:t>
            </a:r>
            <a:endParaRPr lang="en-US" sz="1800" b="1" dirty="0">
              <a:solidFill>
                <a:srgbClr val="1F497D"/>
              </a:solidFill>
              <a:ea typeface="Helvetica" charset="0"/>
            </a:endParaRPr>
          </a:p>
          <a:p>
            <a:pPr lvl="2">
              <a:spcBef>
                <a:spcPct val="0"/>
              </a:spcBef>
              <a:spcAft>
                <a:spcPct val="0"/>
              </a:spcAft>
            </a:pPr>
            <a:r>
              <a:rPr lang="en-US" sz="1400" b="1" dirty="0">
                <a:solidFill>
                  <a:srgbClr val="1F497D"/>
                </a:solidFill>
                <a:ea typeface="Helvetica" charset="0"/>
              </a:rPr>
              <a:t>Pricing and reimbursement opportunities and challenges</a:t>
            </a:r>
          </a:p>
          <a:p>
            <a:pPr lvl="2">
              <a:spcBef>
                <a:spcPct val="0"/>
              </a:spcBef>
              <a:spcAft>
                <a:spcPct val="0"/>
              </a:spcAft>
            </a:pPr>
            <a:r>
              <a:rPr lang="en-US" sz="1400" b="1" dirty="0">
                <a:solidFill>
                  <a:srgbClr val="1F497D"/>
                </a:solidFill>
                <a:ea typeface="Helvetica" charset="0"/>
              </a:rPr>
              <a:t>Group discussions</a:t>
            </a: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marL="971550" lvl="2" indent="0">
              <a:spcBef>
                <a:spcPct val="0"/>
              </a:spcBef>
              <a:spcAft>
                <a:spcPct val="0"/>
              </a:spcAft>
              <a:buNone/>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5019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152400"/>
            <a:ext cx="9144000" cy="6096000"/>
          </a:xfrm>
        </p:spPr>
        <p:txBody>
          <a:bodyPr/>
          <a:lstStyle/>
          <a:p>
            <a:pPr>
              <a:spcBef>
                <a:spcPct val="0"/>
              </a:spcBef>
              <a:spcAft>
                <a:spcPct val="0"/>
              </a:spcAft>
            </a:pPr>
            <a:r>
              <a:rPr lang="en-US" sz="1800" b="1" dirty="0">
                <a:solidFill>
                  <a:srgbClr val="1F497D"/>
                </a:solidFill>
                <a:ea typeface="Helvetica" charset="0"/>
              </a:rPr>
              <a:t>February</a:t>
            </a:r>
          </a:p>
          <a:p>
            <a:pPr lvl="1">
              <a:spcBef>
                <a:spcPct val="0"/>
              </a:spcBef>
              <a:spcAft>
                <a:spcPct val="0"/>
              </a:spcAft>
            </a:pPr>
            <a:r>
              <a:rPr lang="en-US" sz="1800" b="1" dirty="0">
                <a:solidFill>
                  <a:schemeClr val="tx2"/>
                </a:solidFill>
                <a:ea typeface="Helvetica" charset="0"/>
              </a:rPr>
              <a:t>2 – Jason Rhodes, General Partner, Atlas Ventures</a:t>
            </a:r>
          </a:p>
          <a:p>
            <a:pPr lvl="2">
              <a:spcBef>
                <a:spcPct val="0"/>
              </a:spcBef>
              <a:spcAft>
                <a:spcPct val="0"/>
              </a:spcAft>
            </a:pPr>
            <a:r>
              <a:rPr lang="en-US" sz="1400" b="1" dirty="0">
                <a:solidFill>
                  <a:srgbClr val="1F497D"/>
                </a:solidFill>
                <a:ea typeface="Helvetica" charset="0"/>
              </a:rPr>
              <a:t>Biotech funding models for early stage biotech companies; VC view; Valuation</a:t>
            </a:r>
          </a:p>
          <a:p>
            <a:pPr lvl="2">
              <a:spcBef>
                <a:spcPct val="0"/>
              </a:spcBef>
              <a:spcAft>
                <a:spcPct val="0"/>
              </a:spcAft>
            </a:pPr>
            <a:r>
              <a:rPr lang="en-US" sz="1400" b="1" dirty="0">
                <a:solidFill>
                  <a:srgbClr val="1F497D"/>
                </a:solidFill>
                <a:ea typeface="Helvetica" charset="0"/>
              </a:rPr>
              <a:t>Group discussions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 </a:t>
            </a:r>
            <a:r>
              <a:rPr lang="en-US" sz="1800" b="1" baseline="30000" dirty="0">
                <a:solidFill>
                  <a:srgbClr val="1F497D"/>
                </a:solidFill>
                <a:ea typeface="Helvetica" charset="0"/>
              </a:rPr>
              <a:t>–</a:t>
            </a:r>
            <a:r>
              <a:rPr lang="en-US" sz="1800" b="1" dirty="0">
                <a:solidFill>
                  <a:srgbClr val="1F497D"/>
                </a:solidFill>
                <a:ea typeface="Helvetica" charset="0"/>
              </a:rPr>
              <a:t> Assignment Due:  2 page summary before 2pm</a:t>
            </a:r>
          </a:p>
          <a:p>
            <a:pPr lvl="2">
              <a:spcBef>
                <a:spcPct val="0"/>
              </a:spcBef>
              <a:spcAft>
                <a:spcPct val="0"/>
              </a:spcAft>
            </a:pPr>
            <a:r>
              <a:rPr lang="en-US" sz="1400" b="1" dirty="0">
                <a:solidFill>
                  <a:srgbClr val="1F497D"/>
                </a:solidFill>
                <a:ea typeface="Helvetica" charset="0"/>
              </a:rPr>
              <a:t>Technology, unmet need, clinical / regulatory plans, marketing choices; P&amp;L</a:t>
            </a:r>
          </a:p>
          <a:p>
            <a:pPr lvl="2">
              <a:spcBef>
                <a:spcPct val="0"/>
              </a:spcBef>
              <a:spcAft>
                <a:spcPct val="0"/>
              </a:spcAft>
            </a:pPr>
            <a:r>
              <a:rPr lang="en-US" sz="1400" b="1" dirty="0">
                <a:solidFill>
                  <a:srgbClr val="1F497D"/>
                </a:solidFill>
                <a:ea typeface="Helvetica" charset="0"/>
              </a:rPr>
              <a:t>Detailed review of development plans, budgets, and revenue forecasts</a:t>
            </a:r>
          </a:p>
          <a:p>
            <a:pPr lvl="2">
              <a:spcBef>
                <a:spcPct val="0"/>
              </a:spcBef>
              <a:spcAft>
                <a:spcPct val="0"/>
              </a:spcAft>
            </a:pPr>
            <a:r>
              <a:rPr lang="en-US" sz="1400" b="1" dirty="0">
                <a:solidFill>
                  <a:srgbClr val="1F497D"/>
                </a:solidFill>
                <a:ea typeface="Helvetica" charset="0"/>
              </a:rPr>
              <a:t>Meetings will be scheduled to review with each team</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9 – Adam Koppel, MD PhD, Bain Capital Life Sciences Fund</a:t>
            </a:r>
          </a:p>
          <a:p>
            <a:pPr marL="457200" lvl="1" indent="0">
              <a:spcBef>
                <a:spcPct val="0"/>
              </a:spcBef>
              <a:spcAft>
                <a:spcPct val="0"/>
              </a:spcAft>
              <a:buNone/>
            </a:pPr>
            <a:r>
              <a:rPr lang="en-US" sz="1800" b="1" dirty="0">
                <a:solidFill>
                  <a:schemeClr val="tx2"/>
                </a:solidFill>
                <a:ea typeface="Helvetica" charset="0"/>
              </a:rPr>
              <a:t>	   Rick </a:t>
            </a:r>
            <a:r>
              <a:rPr lang="en-US" sz="1800" b="1" dirty="0" err="1">
                <a:solidFill>
                  <a:schemeClr val="tx2"/>
                </a:solidFill>
                <a:ea typeface="Helvetica" charset="0"/>
              </a:rPr>
              <a:t>Solit</a:t>
            </a:r>
            <a:r>
              <a:rPr lang="en-US" sz="1800" b="1" dirty="0">
                <a:solidFill>
                  <a:schemeClr val="tx2"/>
                </a:solidFill>
                <a:ea typeface="Helvetica" charset="0"/>
              </a:rPr>
              <a:t>, MD, Adage Capital</a:t>
            </a:r>
            <a:endParaRPr lang="en-US" sz="1100" b="1" dirty="0">
              <a:solidFill>
                <a:schemeClr val="tx2"/>
              </a:solidFill>
              <a:ea typeface="Helvetica" charset="0"/>
            </a:endParaRPr>
          </a:p>
          <a:p>
            <a:pPr lvl="2">
              <a:spcBef>
                <a:spcPct val="0"/>
              </a:spcBef>
              <a:spcAft>
                <a:spcPct val="0"/>
              </a:spcAft>
            </a:pPr>
            <a:r>
              <a:rPr lang="en-US" sz="1400" b="1" dirty="0">
                <a:solidFill>
                  <a:srgbClr val="1F497D"/>
                </a:solidFill>
                <a:ea typeface="Helvetica" charset="0"/>
              </a:rPr>
              <a:t>Public investor’s perspective on early stage biotech companies</a:t>
            </a:r>
          </a:p>
          <a:p>
            <a:pPr lvl="2">
              <a:spcBef>
                <a:spcPct val="0"/>
              </a:spcBef>
              <a:spcAft>
                <a:spcPct val="0"/>
              </a:spcAft>
            </a:pPr>
            <a:r>
              <a:rPr lang="en-US" sz="1400" b="1" dirty="0">
                <a:solidFill>
                  <a:srgbClr val="1F497D"/>
                </a:solidFill>
                <a:ea typeface="Helvetica" charset="0"/>
              </a:rPr>
              <a:t>Approach to valuation of a public healthcare company</a:t>
            </a:r>
          </a:p>
          <a:p>
            <a:pPr lvl="2">
              <a:spcBef>
                <a:spcPct val="0"/>
              </a:spcBef>
              <a:spcAft>
                <a:spcPct val="0"/>
              </a:spcAft>
            </a:pPr>
            <a:r>
              <a:rPr lang="en-US" sz="1400" b="1" dirty="0">
                <a:solidFill>
                  <a:srgbClr val="1F497D"/>
                </a:solidFill>
                <a:ea typeface="Helvetica" charset="0"/>
              </a:rPr>
              <a:t>Group discussions</a:t>
            </a:r>
          </a:p>
          <a:p>
            <a:pPr marL="971550" lvl="2" indent="0">
              <a:spcBef>
                <a:spcPct val="0"/>
              </a:spcBef>
              <a:spcAft>
                <a:spcPct val="0"/>
              </a:spcAft>
              <a:buNone/>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16 – Phil Ross, MD, Head Biotech Banking, JP Morgan</a:t>
            </a:r>
          </a:p>
          <a:p>
            <a:pPr lvl="2">
              <a:spcBef>
                <a:spcPct val="0"/>
              </a:spcBef>
              <a:spcAft>
                <a:spcPct val="0"/>
              </a:spcAft>
            </a:pPr>
            <a:r>
              <a:rPr lang="en-US" sz="1400" b="1" dirty="0">
                <a:solidFill>
                  <a:srgbClr val="1F497D"/>
                </a:solidFill>
                <a:ea typeface="Helvetica" charset="0"/>
              </a:rPr>
              <a:t>Biotech IPOs; What needs to be true to succeed?  Trends and expectations</a:t>
            </a:r>
          </a:p>
          <a:p>
            <a:pPr lvl="2">
              <a:spcBef>
                <a:spcPct val="0"/>
              </a:spcBef>
              <a:spcAft>
                <a:spcPct val="0"/>
              </a:spcAft>
            </a:pPr>
            <a:r>
              <a:rPr lang="en-US" sz="1400" b="1" dirty="0">
                <a:solidFill>
                  <a:srgbClr val="1F497D"/>
                </a:solidFill>
                <a:ea typeface="Helvetica" charset="0"/>
              </a:rPr>
              <a:t>Group discussions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23 – Team Presentations</a:t>
            </a:r>
          </a:p>
          <a:p>
            <a:pPr lvl="2">
              <a:spcBef>
                <a:spcPct val="0"/>
              </a:spcBef>
              <a:spcAft>
                <a:spcPct val="0"/>
              </a:spcAft>
            </a:pPr>
            <a:r>
              <a:rPr lang="en-US" sz="1400" b="1" dirty="0">
                <a:solidFill>
                  <a:srgbClr val="1F497D"/>
                </a:solidFill>
                <a:ea typeface="Helvetica" charset="0"/>
              </a:rPr>
              <a:t>Full presentation including detailed development plans &amp; financials</a:t>
            </a:r>
          </a:p>
          <a:p>
            <a:pPr lvl="3">
              <a:spcBef>
                <a:spcPct val="0"/>
              </a:spcBef>
              <a:spcAft>
                <a:spcPct val="0"/>
              </a:spcAft>
            </a:pPr>
            <a:r>
              <a:rPr lang="en-US" sz="1400" b="1" dirty="0">
                <a:solidFill>
                  <a:srgbClr val="1F497D"/>
                </a:solidFill>
                <a:ea typeface="Helvetica" charset="0"/>
              </a:rPr>
              <a:t>Financing strategy and potential exits / partners not included</a:t>
            </a:r>
          </a:p>
          <a:p>
            <a:pPr lvl="2">
              <a:spcBef>
                <a:spcPct val="0"/>
              </a:spcBef>
              <a:spcAft>
                <a:spcPct val="0"/>
              </a:spcAft>
            </a:pPr>
            <a:r>
              <a:rPr lang="en-US" sz="1400" b="1" dirty="0">
                <a:solidFill>
                  <a:srgbClr val="1F497D"/>
                </a:solidFill>
                <a:ea typeface="Helvetica" charset="0"/>
              </a:rPr>
              <a:t>30 minutes each followed by 15 minutes each Q&amp;A</a:t>
            </a:r>
          </a:p>
          <a:p>
            <a:pPr lvl="2">
              <a:spcBef>
                <a:spcPct val="0"/>
              </a:spcBef>
              <a:spcAft>
                <a:spcPct val="0"/>
              </a:spcAft>
            </a:pPr>
            <a:r>
              <a:rPr lang="en-US" sz="1400" b="1" dirty="0">
                <a:solidFill>
                  <a:srgbClr val="1F497D"/>
                </a:solidFill>
                <a:ea typeface="Helvetica" charset="0"/>
              </a:rPr>
              <a:t>Class gathering after presentation (Due Feb 21</a:t>
            </a:r>
            <a:r>
              <a:rPr lang="en-US" sz="1400" b="1" baseline="30000" dirty="0">
                <a:solidFill>
                  <a:srgbClr val="1F497D"/>
                </a:solidFill>
                <a:ea typeface="Helvetica" charset="0"/>
              </a:rPr>
              <a:t>st</a:t>
            </a:r>
            <a:r>
              <a:rPr lang="en-US" sz="1400" b="1" dirty="0">
                <a:solidFill>
                  <a:srgbClr val="1F497D"/>
                </a:solidFill>
                <a:ea typeface="Helvetica" charset="0"/>
              </a:rPr>
              <a:t> 5pm)</a:t>
            </a:r>
          </a:p>
          <a:p>
            <a:pPr marL="971550" lvl="2" indent="0">
              <a:spcBef>
                <a:spcPct val="0"/>
              </a:spcBef>
              <a:spcAft>
                <a:spcPct val="0"/>
              </a:spcAft>
              <a:buNone/>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76046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26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267">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26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267">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267">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9939" y="228600"/>
            <a:ext cx="9144000" cy="5562600"/>
          </a:xfrm>
        </p:spPr>
        <p:txBody>
          <a:bodyPr/>
          <a:lstStyle/>
          <a:p>
            <a:pPr>
              <a:spcBef>
                <a:spcPct val="0"/>
              </a:spcBef>
              <a:spcAft>
                <a:spcPct val="0"/>
              </a:spcAft>
            </a:pPr>
            <a:r>
              <a:rPr lang="en-US" sz="1800" b="1" dirty="0">
                <a:solidFill>
                  <a:srgbClr val="1F497D"/>
                </a:solidFill>
                <a:ea typeface="Helvetica" charset="0"/>
              </a:rPr>
              <a:t>March</a:t>
            </a:r>
          </a:p>
          <a:p>
            <a:pPr lvl="1">
              <a:spcBef>
                <a:spcPct val="0"/>
              </a:spcBef>
              <a:spcAft>
                <a:spcPct val="0"/>
              </a:spcAft>
            </a:pPr>
            <a:r>
              <a:rPr lang="en-US" sz="1800" b="1" dirty="0">
                <a:solidFill>
                  <a:srgbClr val="1F497D"/>
                </a:solidFill>
                <a:ea typeface="Helvetica" charset="0"/>
              </a:rPr>
              <a:t>2 –  Roy </a:t>
            </a:r>
            <a:r>
              <a:rPr lang="en-US" sz="1800" b="1" dirty="0" err="1">
                <a:solidFill>
                  <a:srgbClr val="1F497D"/>
                </a:solidFill>
                <a:ea typeface="Helvetica" charset="0"/>
              </a:rPr>
              <a:t>Vagelos</a:t>
            </a:r>
            <a:r>
              <a:rPr lang="en-US" sz="1800" b="1" dirty="0">
                <a:solidFill>
                  <a:srgbClr val="1F497D"/>
                </a:solidFill>
                <a:ea typeface="Helvetica" charset="0"/>
              </a:rPr>
              <a:t> MD, PhD</a:t>
            </a:r>
          </a:p>
          <a:p>
            <a:pPr lvl="2">
              <a:spcBef>
                <a:spcPct val="0"/>
              </a:spcBef>
              <a:spcAft>
                <a:spcPct val="0"/>
              </a:spcAft>
            </a:pPr>
            <a:r>
              <a:rPr lang="en-US" sz="1400" b="1" dirty="0">
                <a:solidFill>
                  <a:srgbClr val="1F497D"/>
                </a:solidFill>
                <a:ea typeface="Helvetica" charset="0"/>
              </a:rPr>
              <a:t>Perspectives on the past, present, and future state of the industry</a:t>
            </a:r>
          </a:p>
          <a:p>
            <a:pPr lvl="2">
              <a:spcBef>
                <a:spcPct val="0"/>
              </a:spcBef>
              <a:spcAft>
                <a:spcPct val="0"/>
              </a:spcAft>
            </a:pPr>
            <a:r>
              <a:rPr lang="en-US" sz="1400" b="1" dirty="0">
                <a:solidFill>
                  <a:srgbClr val="1F497D"/>
                </a:solidFill>
                <a:ea typeface="Helvetica" charset="0"/>
              </a:rPr>
              <a:t>Followed by a reception and dinner</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9  – no class (spring break)</a:t>
            </a: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16 – Henry </a:t>
            </a:r>
            <a:r>
              <a:rPr lang="en-US" sz="1800" b="1" dirty="0" err="1">
                <a:solidFill>
                  <a:schemeClr val="tx2"/>
                </a:solidFill>
                <a:ea typeface="Helvetica" charset="0"/>
              </a:rPr>
              <a:t>Gosebruch</a:t>
            </a:r>
            <a:r>
              <a:rPr lang="en-US" sz="1800" b="1" dirty="0">
                <a:solidFill>
                  <a:schemeClr val="tx2"/>
                </a:solidFill>
                <a:ea typeface="Helvetica" charset="0"/>
              </a:rPr>
              <a:t>, Chief Strategy Officer, AbbVie</a:t>
            </a:r>
          </a:p>
          <a:p>
            <a:pPr lvl="2">
              <a:spcBef>
                <a:spcPct val="0"/>
              </a:spcBef>
              <a:spcAft>
                <a:spcPct val="0"/>
              </a:spcAft>
            </a:pPr>
            <a:r>
              <a:rPr lang="en-US" sz="1400" b="1" dirty="0">
                <a:solidFill>
                  <a:schemeClr val="tx2"/>
                </a:solidFill>
                <a:ea typeface="Helvetica" charset="0"/>
              </a:rPr>
              <a:t>Strategic partner perspective, mergers &amp; acquisitions </a:t>
            </a:r>
          </a:p>
          <a:p>
            <a:pPr lvl="2">
              <a:spcBef>
                <a:spcPct val="0"/>
              </a:spcBef>
              <a:spcAft>
                <a:spcPct val="0"/>
              </a:spcAft>
            </a:pPr>
            <a:r>
              <a:rPr lang="en-US" sz="1400" b="1" dirty="0">
                <a:solidFill>
                  <a:schemeClr val="tx2"/>
                </a:solidFill>
                <a:ea typeface="Helvetica" charset="0"/>
              </a:rPr>
              <a:t>Venture investing by strategic partners</a:t>
            </a:r>
          </a:p>
          <a:p>
            <a:pPr lvl="2">
              <a:spcBef>
                <a:spcPct val="0"/>
              </a:spcBef>
              <a:spcAft>
                <a:spcPct val="0"/>
              </a:spcAft>
            </a:pPr>
            <a:r>
              <a:rPr lang="en-US" sz="1400" b="1" dirty="0">
                <a:solidFill>
                  <a:schemeClr val="tx2"/>
                </a:solidFill>
                <a:ea typeface="Helvetica" charset="0"/>
              </a:rPr>
              <a:t>Group discussions</a:t>
            </a:r>
          </a:p>
          <a:p>
            <a:pPr lvl="1">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19 – TA’s schedule 1:1’s week of March 19</a:t>
            </a:r>
            <a:r>
              <a:rPr lang="en-US" sz="1800" b="1" baseline="30000" dirty="0">
                <a:solidFill>
                  <a:srgbClr val="1F497D"/>
                </a:solidFill>
                <a:ea typeface="Helvetica" charset="0"/>
              </a:rPr>
              <a:t>th</a:t>
            </a:r>
            <a:r>
              <a:rPr lang="en-US" sz="1800" b="1" dirty="0">
                <a:solidFill>
                  <a:srgbClr val="1F497D"/>
                </a:solidFill>
                <a:ea typeface="Helvetica" charset="0"/>
              </a:rPr>
              <a:t> for each student</a:t>
            </a:r>
          </a:p>
          <a:p>
            <a:pPr lvl="2">
              <a:spcBef>
                <a:spcPct val="0"/>
              </a:spcBef>
              <a:spcAft>
                <a:spcPct val="0"/>
              </a:spcAft>
            </a:pPr>
            <a:r>
              <a:rPr lang="en-US" sz="1400" b="1" dirty="0">
                <a:solidFill>
                  <a:srgbClr val="1F497D"/>
                </a:solidFill>
                <a:ea typeface="Helvetica" charset="0"/>
              </a:rPr>
              <a:t>1:1 meetings with course director week of March 26th</a:t>
            </a:r>
            <a:endParaRPr lang="en-US" sz="18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1">
              <a:lnSpc>
                <a:spcPct val="100000"/>
              </a:lnSpc>
              <a:spcBef>
                <a:spcPct val="0"/>
              </a:spcBef>
              <a:spcAft>
                <a:spcPct val="0"/>
              </a:spcAft>
            </a:pPr>
            <a:r>
              <a:rPr lang="en-US" sz="1800" b="1" dirty="0">
                <a:solidFill>
                  <a:schemeClr val="tx2"/>
                </a:solidFill>
                <a:ea typeface="Helvetica" charset="0"/>
              </a:rPr>
              <a:t>23 – </a:t>
            </a:r>
            <a:r>
              <a:rPr lang="en-US" sz="1600" b="1" dirty="0" err="1">
                <a:solidFill>
                  <a:schemeClr val="tx2"/>
                </a:solidFill>
                <a:ea typeface="Helvetica" charset="0"/>
              </a:rPr>
              <a:t>A</a:t>
            </a:r>
            <a:r>
              <a:rPr lang="en-US" sz="1800" b="1" dirty="0" err="1">
                <a:solidFill>
                  <a:schemeClr val="tx2"/>
                </a:solidFill>
                <a:ea typeface="Helvetica" charset="0"/>
              </a:rPr>
              <a:t>rie</a:t>
            </a:r>
            <a:r>
              <a:rPr lang="en-US" sz="1800" b="1" dirty="0">
                <a:solidFill>
                  <a:schemeClr val="tx2"/>
                </a:solidFill>
                <a:ea typeface="Helvetica" charset="0"/>
              </a:rPr>
              <a:t> </a:t>
            </a:r>
            <a:r>
              <a:rPr lang="en-US" sz="1800" b="1" dirty="0" err="1">
                <a:solidFill>
                  <a:schemeClr val="tx2"/>
                </a:solidFill>
                <a:ea typeface="Helvetica" charset="0"/>
              </a:rPr>
              <a:t>Belldegrun</a:t>
            </a:r>
            <a:r>
              <a:rPr lang="en-US" sz="1800" b="1" dirty="0">
                <a:solidFill>
                  <a:schemeClr val="tx2"/>
                </a:solidFill>
                <a:ea typeface="Helvetica" charset="0"/>
              </a:rPr>
              <a:t>, MD/PhD Founder Kite, serial entrepreneur</a:t>
            </a:r>
          </a:p>
          <a:p>
            <a:pPr lvl="2">
              <a:lnSpc>
                <a:spcPct val="100000"/>
              </a:lnSpc>
              <a:spcBef>
                <a:spcPct val="0"/>
              </a:spcBef>
              <a:spcAft>
                <a:spcPct val="0"/>
              </a:spcAft>
            </a:pPr>
            <a:r>
              <a:rPr lang="en-US" sz="1800" b="1" dirty="0">
                <a:solidFill>
                  <a:schemeClr val="tx2"/>
                </a:solidFill>
                <a:ea typeface="Helvetica" charset="0"/>
              </a:rPr>
              <a:t>David </a:t>
            </a:r>
            <a:r>
              <a:rPr lang="en-US" sz="1800" b="1" dirty="0" err="1">
                <a:solidFill>
                  <a:schemeClr val="tx2"/>
                </a:solidFill>
                <a:ea typeface="Helvetica" charset="0"/>
              </a:rPr>
              <a:t>Shulkin</a:t>
            </a:r>
            <a:r>
              <a:rPr lang="en-US" sz="1800" b="1" dirty="0">
                <a:solidFill>
                  <a:schemeClr val="tx2"/>
                </a:solidFill>
                <a:ea typeface="Helvetica" charset="0"/>
              </a:rPr>
              <a:t>, MD, Secretary VA, Member, President’s Cabinet</a:t>
            </a:r>
          </a:p>
          <a:p>
            <a:pPr lvl="2">
              <a:spcBef>
                <a:spcPct val="0"/>
              </a:spcBef>
              <a:spcAft>
                <a:spcPct val="0"/>
              </a:spcAft>
            </a:pPr>
            <a:r>
              <a:rPr lang="en-US" sz="1400" b="1" dirty="0">
                <a:solidFill>
                  <a:schemeClr val="tx2"/>
                </a:solidFill>
                <a:ea typeface="Helvetica" charset="0"/>
              </a:rPr>
              <a:t>Physician career paths and leadership discussions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30 – Jennifer </a:t>
            </a:r>
            <a:r>
              <a:rPr lang="en-US" sz="1800" b="1" dirty="0" err="1">
                <a:solidFill>
                  <a:srgbClr val="1F497D"/>
                </a:solidFill>
                <a:ea typeface="Helvetica" charset="0"/>
              </a:rPr>
              <a:t>Taubert</a:t>
            </a:r>
            <a:r>
              <a:rPr lang="en-US" sz="1800" b="1" dirty="0">
                <a:solidFill>
                  <a:srgbClr val="1F497D"/>
                </a:solidFill>
                <a:ea typeface="Helvetica" charset="0"/>
              </a:rPr>
              <a:t>, Company Group Chairman, JNJ</a:t>
            </a:r>
          </a:p>
          <a:p>
            <a:pPr lvl="2">
              <a:spcBef>
                <a:spcPct val="0"/>
              </a:spcBef>
              <a:spcAft>
                <a:spcPct val="0"/>
              </a:spcAft>
            </a:pPr>
            <a:r>
              <a:rPr lang="en-US" sz="1400" b="1" dirty="0">
                <a:solidFill>
                  <a:srgbClr val="1F497D"/>
                </a:solidFill>
                <a:ea typeface="Helvetica" charset="0"/>
              </a:rPr>
              <a:t>The future of the healthcare industry </a:t>
            </a:r>
            <a:r>
              <a:rPr lang="mr-IN" sz="1400" b="1" dirty="0">
                <a:solidFill>
                  <a:srgbClr val="1F497D"/>
                </a:solidFill>
                <a:ea typeface="Helvetica" charset="0"/>
              </a:rPr>
              <a:t>–</a:t>
            </a:r>
            <a:r>
              <a:rPr lang="en-US" sz="1400" b="1" dirty="0">
                <a:solidFill>
                  <a:srgbClr val="1F497D"/>
                </a:solidFill>
                <a:ea typeface="Helvetica" charset="0"/>
              </a:rPr>
              <a:t> access, affordability, and innovation</a:t>
            </a:r>
          </a:p>
          <a:p>
            <a:pPr lvl="2">
              <a:spcBef>
                <a:spcPct val="0"/>
              </a:spcBef>
              <a:spcAft>
                <a:spcPct val="0"/>
              </a:spcAft>
            </a:pPr>
            <a:r>
              <a:rPr lang="en-US" sz="1400" b="1" dirty="0">
                <a:solidFill>
                  <a:srgbClr val="1F497D"/>
                </a:solidFill>
                <a:ea typeface="Helvetica" charset="0"/>
              </a:rPr>
              <a:t>Progress and challenges for women and minorities in the healthcare industry</a:t>
            </a: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marL="971550" lvl="2" indent="0">
              <a:lnSpc>
                <a:spcPct val="100000"/>
              </a:lnSpc>
              <a:spcBef>
                <a:spcPct val="0"/>
              </a:spcBef>
              <a:spcAft>
                <a:spcPct val="0"/>
              </a:spcAft>
              <a:buNone/>
            </a:pPr>
            <a:r>
              <a:rPr lang="en-US" sz="2000" b="1" dirty="0">
                <a:solidFill>
                  <a:srgbClr val="1F497D"/>
                </a:solidFill>
                <a:ea typeface="Helvetica" charset="0"/>
              </a:rPr>
              <a:t>  </a:t>
            </a: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8156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26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26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267">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04800"/>
            <a:ext cx="9144000" cy="5562600"/>
          </a:xfrm>
        </p:spPr>
        <p:txBody>
          <a:bodyPr/>
          <a:lstStyle/>
          <a:p>
            <a:pPr>
              <a:spcBef>
                <a:spcPct val="0"/>
              </a:spcBef>
              <a:spcAft>
                <a:spcPct val="0"/>
              </a:spcAft>
            </a:pPr>
            <a:r>
              <a:rPr lang="en-US" b="1" dirty="0">
                <a:solidFill>
                  <a:srgbClr val="1F497D"/>
                </a:solidFill>
                <a:ea typeface="Helvetica" charset="0"/>
              </a:rPr>
              <a:t>April</a:t>
            </a:r>
          </a:p>
          <a:p>
            <a:pPr lvl="1">
              <a:spcBef>
                <a:spcPct val="0"/>
              </a:spcBef>
              <a:spcAft>
                <a:spcPct val="0"/>
              </a:spcAft>
            </a:pPr>
            <a:endParaRPr lang="en-US" b="1" dirty="0">
              <a:solidFill>
                <a:srgbClr val="1F497D"/>
              </a:solidFill>
              <a:ea typeface="Helvetica" charset="0"/>
            </a:endParaRPr>
          </a:p>
          <a:p>
            <a:pPr lvl="1">
              <a:spcBef>
                <a:spcPct val="0"/>
              </a:spcBef>
              <a:spcAft>
                <a:spcPct val="0"/>
              </a:spcAft>
            </a:pPr>
            <a:r>
              <a:rPr lang="en-US" b="1" dirty="0">
                <a:solidFill>
                  <a:schemeClr val="tx2"/>
                </a:solidFill>
                <a:ea typeface="Helvetica" charset="0"/>
              </a:rPr>
              <a:t>6 </a:t>
            </a:r>
            <a:r>
              <a:rPr lang="mr-IN" b="1" dirty="0">
                <a:solidFill>
                  <a:schemeClr val="tx2"/>
                </a:solidFill>
                <a:ea typeface="Helvetica" charset="0"/>
              </a:rPr>
              <a:t>–</a:t>
            </a:r>
            <a:r>
              <a:rPr lang="en-US" b="1" dirty="0">
                <a:solidFill>
                  <a:schemeClr val="tx2"/>
                </a:solidFill>
                <a:ea typeface="Helvetica" charset="0"/>
              </a:rPr>
              <a:t> </a:t>
            </a:r>
            <a:r>
              <a:rPr lang="en-US" sz="1800" b="1" dirty="0">
                <a:solidFill>
                  <a:srgbClr val="1F497D"/>
                </a:solidFill>
                <a:ea typeface="Helvetica" charset="0"/>
              </a:rPr>
              <a:t>Dry run final team presentations (</a:t>
            </a:r>
            <a:r>
              <a:rPr lang="en-US" sz="1800" b="1" dirty="0">
                <a:solidFill>
                  <a:schemeClr val="accent2"/>
                </a:solidFill>
                <a:ea typeface="Helvetica" charset="0"/>
              </a:rPr>
              <a:t>2pm to 6pm</a:t>
            </a:r>
            <a:r>
              <a:rPr lang="en-US" sz="1800" b="1" dirty="0">
                <a:solidFill>
                  <a:srgbClr val="1F497D"/>
                </a:solidFill>
                <a:ea typeface="Helvetica" charset="0"/>
              </a:rPr>
              <a:t>)</a:t>
            </a:r>
          </a:p>
          <a:p>
            <a:pPr lvl="2">
              <a:spcBef>
                <a:spcPct val="0"/>
              </a:spcBef>
              <a:spcAft>
                <a:spcPct val="0"/>
              </a:spcAft>
            </a:pPr>
            <a:r>
              <a:rPr lang="en-US" sz="1400" b="1" dirty="0">
                <a:solidFill>
                  <a:srgbClr val="1F497D"/>
                </a:solidFill>
                <a:ea typeface="Helvetica" charset="0"/>
              </a:rPr>
              <a:t>60 min per team</a:t>
            </a:r>
          </a:p>
          <a:p>
            <a:pPr lvl="3">
              <a:spcBef>
                <a:spcPct val="0"/>
              </a:spcBef>
              <a:spcAft>
                <a:spcPct val="0"/>
              </a:spcAft>
            </a:pPr>
            <a:r>
              <a:rPr lang="en-US" sz="1400" b="1" dirty="0">
                <a:solidFill>
                  <a:srgbClr val="1F497D"/>
                </a:solidFill>
                <a:ea typeface="Helvetica" charset="0"/>
              </a:rPr>
              <a:t>30 min presentation ( due on April 3 at 5pm)</a:t>
            </a:r>
          </a:p>
          <a:p>
            <a:pPr lvl="3">
              <a:spcBef>
                <a:spcPct val="0"/>
              </a:spcBef>
              <a:spcAft>
                <a:spcPct val="0"/>
              </a:spcAft>
            </a:pPr>
            <a:r>
              <a:rPr lang="en-US" sz="1400" b="1" dirty="0">
                <a:solidFill>
                  <a:srgbClr val="1F497D"/>
                </a:solidFill>
                <a:ea typeface="Helvetica" charset="0"/>
              </a:rPr>
              <a:t>Up to 30 min questions/discussion - LSM alumni reviewers</a:t>
            </a:r>
          </a:p>
          <a:p>
            <a:pPr lvl="3">
              <a:spcBef>
                <a:spcPct val="0"/>
              </a:spcBef>
              <a:spcAft>
                <a:spcPct val="0"/>
              </a:spcAft>
            </a:pPr>
            <a:endParaRPr lang="en-US" b="1" dirty="0">
              <a:solidFill>
                <a:srgbClr val="1F497D"/>
              </a:solidFill>
              <a:ea typeface="Helvetica" charset="0"/>
            </a:endParaRPr>
          </a:p>
          <a:p>
            <a:pPr lvl="1">
              <a:spcBef>
                <a:spcPct val="0"/>
              </a:spcBef>
              <a:spcAft>
                <a:spcPct val="0"/>
              </a:spcAft>
            </a:pPr>
            <a:r>
              <a:rPr lang="en-US" b="1" dirty="0">
                <a:solidFill>
                  <a:srgbClr val="1F497D"/>
                </a:solidFill>
                <a:ea typeface="Helvetica" charset="0"/>
              </a:rPr>
              <a:t>11 (Tues 9-11pm) – Leadership and Teamwork</a:t>
            </a:r>
          </a:p>
          <a:p>
            <a:pPr lvl="2">
              <a:spcBef>
                <a:spcPct val="0"/>
              </a:spcBef>
              <a:spcAft>
                <a:spcPct val="0"/>
              </a:spcAft>
            </a:pPr>
            <a:r>
              <a:rPr lang="en-US" b="1" dirty="0">
                <a:solidFill>
                  <a:srgbClr val="1F497D"/>
                </a:solidFill>
                <a:ea typeface="Helvetica" charset="0"/>
              </a:rPr>
              <a:t>Class debriefing with dinner instead of April 13</a:t>
            </a:r>
            <a:r>
              <a:rPr lang="en-US" b="1" baseline="30000" dirty="0">
                <a:solidFill>
                  <a:srgbClr val="1F497D"/>
                </a:solidFill>
                <a:ea typeface="Helvetica" charset="0"/>
              </a:rPr>
              <a:t>th</a:t>
            </a:r>
            <a:r>
              <a:rPr lang="en-US" b="1" dirty="0">
                <a:solidFill>
                  <a:srgbClr val="1F497D"/>
                </a:solidFill>
                <a:ea typeface="Helvetica" charset="0"/>
              </a:rPr>
              <a:t> class (Spring Fling)</a:t>
            </a:r>
          </a:p>
          <a:p>
            <a:pPr lvl="2">
              <a:spcBef>
                <a:spcPct val="0"/>
              </a:spcBef>
              <a:spcAft>
                <a:spcPct val="0"/>
              </a:spcAft>
            </a:pPr>
            <a:endParaRPr lang="en-US" b="1" dirty="0">
              <a:solidFill>
                <a:srgbClr val="1F497D"/>
              </a:solidFill>
              <a:ea typeface="Helvetica" charset="0"/>
            </a:endParaRPr>
          </a:p>
          <a:p>
            <a:pPr lvl="1">
              <a:spcBef>
                <a:spcPct val="0"/>
              </a:spcBef>
              <a:spcAft>
                <a:spcPct val="0"/>
              </a:spcAft>
            </a:pPr>
            <a:r>
              <a:rPr lang="en-US" b="1" dirty="0">
                <a:solidFill>
                  <a:srgbClr val="1F497D"/>
                </a:solidFill>
                <a:ea typeface="Helvetica" charset="0"/>
              </a:rPr>
              <a:t>20 – Final Team Presentations to LSM Advisory Board</a:t>
            </a:r>
          </a:p>
          <a:p>
            <a:pPr lvl="2">
              <a:spcBef>
                <a:spcPct val="0"/>
              </a:spcBef>
              <a:spcAft>
                <a:spcPct val="0"/>
              </a:spcAft>
            </a:pPr>
            <a:r>
              <a:rPr lang="en-US" b="1" dirty="0">
                <a:solidFill>
                  <a:srgbClr val="1F497D"/>
                </a:solidFill>
                <a:ea typeface="Helvetica" charset="0"/>
              </a:rPr>
              <a:t>9am </a:t>
            </a:r>
            <a:r>
              <a:rPr lang="mr-IN" b="1" dirty="0">
                <a:solidFill>
                  <a:srgbClr val="1F497D"/>
                </a:solidFill>
                <a:ea typeface="Helvetica" charset="0"/>
              </a:rPr>
              <a:t>–</a:t>
            </a:r>
            <a:r>
              <a:rPr lang="en-US" b="1" dirty="0">
                <a:solidFill>
                  <a:srgbClr val="1F497D"/>
                </a:solidFill>
                <a:ea typeface="Helvetica" charset="0"/>
              </a:rPr>
              <a:t> 4pm (Final PPT and all excel models due April 17 at 5pm)</a:t>
            </a:r>
          </a:p>
          <a:p>
            <a:pPr lvl="2">
              <a:spcBef>
                <a:spcPct val="0"/>
              </a:spcBef>
              <a:spcAft>
                <a:spcPct val="0"/>
              </a:spcAft>
            </a:pPr>
            <a:r>
              <a:rPr lang="en-US" b="1" dirty="0">
                <a:solidFill>
                  <a:srgbClr val="1F497D"/>
                </a:solidFill>
                <a:ea typeface="Helvetica" charset="0"/>
              </a:rPr>
              <a:t>60 minutes per team</a:t>
            </a:r>
          </a:p>
          <a:p>
            <a:pPr lvl="3">
              <a:spcBef>
                <a:spcPct val="0"/>
              </a:spcBef>
              <a:spcAft>
                <a:spcPct val="0"/>
              </a:spcAft>
            </a:pPr>
            <a:r>
              <a:rPr lang="en-US" b="1" dirty="0">
                <a:solidFill>
                  <a:srgbClr val="1F497D"/>
                </a:solidFill>
                <a:ea typeface="Helvetica" charset="0"/>
              </a:rPr>
              <a:t>30 min presentation</a:t>
            </a:r>
          </a:p>
          <a:p>
            <a:pPr lvl="3">
              <a:spcBef>
                <a:spcPct val="0"/>
              </a:spcBef>
              <a:spcAft>
                <a:spcPct val="0"/>
              </a:spcAft>
            </a:pPr>
            <a:r>
              <a:rPr lang="en-US" b="1" dirty="0">
                <a:solidFill>
                  <a:srgbClr val="1F497D"/>
                </a:solidFill>
                <a:ea typeface="Helvetica" charset="0"/>
              </a:rPr>
              <a:t>30 min questions/discussion</a:t>
            </a:r>
          </a:p>
          <a:p>
            <a:pPr lvl="3">
              <a:spcBef>
                <a:spcPct val="0"/>
              </a:spcBef>
              <a:spcAft>
                <a:spcPct val="0"/>
              </a:spcAft>
            </a:pPr>
            <a:r>
              <a:rPr lang="en-US" b="1" dirty="0">
                <a:solidFill>
                  <a:schemeClr val="accent2"/>
                </a:solidFill>
                <a:ea typeface="Helvetica" charset="0"/>
              </a:rPr>
              <a:t>No changes to actual presentations after submission</a:t>
            </a:r>
          </a:p>
          <a:p>
            <a:pPr lvl="3">
              <a:spcBef>
                <a:spcPct val="0"/>
              </a:spcBef>
              <a:spcAft>
                <a:spcPct val="0"/>
              </a:spcAft>
            </a:pPr>
            <a:r>
              <a:rPr lang="en-US" b="1" dirty="0">
                <a:solidFill>
                  <a:srgbClr val="1F497D"/>
                </a:solidFill>
                <a:ea typeface="Helvetica" charset="0"/>
              </a:rPr>
              <a:t>Jeremy will print copies for all attendees</a:t>
            </a: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78919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533400"/>
            <a:ext cx="8926513" cy="5562600"/>
          </a:xfrm>
        </p:spPr>
        <p:txBody>
          <a:bodyPr/>
          <a:lstStyle/>
          <a:p>
            <a:pPr>
              <a:spcAft>
                <a:spcPts val="1600"/>
              </a:spcAft>
              <a:buFont typeface="Arial" charset="0"/>
              <a:buNone/>
            </a:pPr>
            <a:r>
              <a:rPr lang="en-US" b="1" dirty="0">
                <a:solidFill>
                  <a:srgbClr val="1F497D"/>
                </a:solidFill>
                <a:cs typeface="Arial" charset="0"/>
              </a:rPr>
              <a:t>Grading</a:t>
            </a:r>
          </a:p>
          <a:p>
            <a:pPr>
              <a:spcBef>
                <a:spcPct val="0"/>
              </a:spcBef>
              <a:spcAft>
                <a:spcPct val="0"/>
              </a:spcAft>
            </a:pPr>
            <a:r>
              <a:rPr lang="en-US" sz="1800" b="1" dirty="0">
                <a:solidFill>
                  <a:srgbClr val="1F497D"/>
                </a:solidFill>
                <a:ea typeface="Helvetica" charset="0"/>
              </a:rPr>
              <a:t>Team Presentations 66%</a:t>
            </a:r>
          </a:p>
          <a:p>
            <a:pPr lvl="1">
              <a:spcBef>
                <a:spcPct val="0"/>
              </a:spcBef>
              <a:spcAft>
                <a:spcPct val="0"/>
              </a:spcAft>
            </a:pPr>
            <a:r>
              <a:rPr lang="en-US" sz="1800" b="1" dirty="0">
                <a:solidFill>
                  <a:srgbClr val="1F497D"/>
                </a:solidFill>
                <a:ea typeface="Helvetica" charset="0"/>
              </a:rPr>
              <a:t>Quality of preparation and evaluation</a:t>
            </a:r>
          </a:p>
          <a:p>
            <a:pPr lvl="1">
              <a:spcBef>
                <a:spcPct val="0"/>
              </a:spcBef>
              <a:spcAft>
                <a:spcPct val="0"/>
              </a:spcAft>
            </a:pPr>
            <a:r>
              <a:rPr lang="en-US" sz="1800" b="1" dirty="0">
                <a:solidFill>
                  <a:srgbClr val="1F497D"/>
                </a:solidFill>
                <a:ea typeface="Helvetica" charset="0"/>
              </a:rPr>
              <a:t>Persuasiveness of presentation in support of strategic choices</a:t>
            </a:r>
          </a:p>
          <a:p>
            <a:pPr lvl="1">
              <a:spcBef>
                <a:spcPct val="0"/>
              </a:spcBef>
              <a:spcAft>
                <a:spcPct val="0"/>
              </a:spcAft>
            </a:pPr>
            <a:r>
              <a:rPr lang="en-US" sz="1800" b="1" dirty="0">
                <a:solidFill>
                  <a:srgbClr val="1F497D"/>
                </a:solidFill>
                <a:ea typeface="Helvetica" charset="0"/>
              </a:rPr>
              <a:t>Clarity and efficiency of presentation</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Individual Leadership / Teamwork Behaviors 34%</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Grading will be influenced by how each student:</a:t>
            </a:r>
          </a:p>
          <a:p>
            <a:pPr lvl="1">
              <a:spcBef>
                <a:spcPct val="0"/>
              </a:spcBef>
              <a:spcAft>
                <a:spcPct val="0"/>
              </a:spcAft>
            </a:pPr>
            <a:endParaRPr lang="en-US" sz="1800" b="1" dirty="0">
              <a:solidFill>
                <a:srgbClr val="1F497D"/>
              </a:solidFill>
              <a:ea typeface="Helvetica" charset="0"/>
            </a:endParaRPr>
          </a:p>
          <a:p>
            <a:pPr lvl="2">
              <a:spcBef>
                <a:spcPct val="0"/>
              </a:spcBef>
              <a:spcAft>
                <a:spcPct val="0"/>
              </a:spcAft>
            </a:pPr>
            <a:r>
              <a:rPr lang="en-US" sz="1800" b="1" dirty="0">
                <a:solidFill>
                  <a:srgbClr val="1F497D"/>
                </a:solidFill>
                <a:ea typeface="Helvetica" charset="0"/>
              </a:rPr>
              <a:t>Performs in each of four dimensions of emotional intelligence</a:t>
            </a:r>
          </a:p>
          <a:p>
            <a:pPr lvl="2">
              <a:spcBef>
                <a:spcPct val="0"/>
              </a:spcBef>
              <a:spcAft>
                <a:spcPct val="0"/>
              </a:spcAft>
            </a:pPr>
            <a:endParaRPr lang="en-US" sz="1800" b="1" dirty="0">
              <a:solidFill>
                <a:srgbClr val="1F497D"/>
              </a:solidFill>
              <a:ea typeface="Helvetica" charset="0"/>
            </a:endParaRPr>
          </a:p>
          <a:p>
            <a:pPr lvl="2">
              <a:spcBef>
                <a:spcPct val="0"/>
              </a:spcBef>
              <a:spcAft>
                <a:spcPct val="0"/>
              </a:spcAft>
            </a:pPr>
            <a:r>
              <a:rPr lang="en-US" sz="1800" b="1" dirty="0">
                <a:solidFill>
                  <a:srgbClr val="1F497D"/>
                </a:solidFill>
                <a:ea typeface="Helvetica" charset="0"/>
              </a:rPr>
              <a:t>Embraces and acts upon feedback to improve their behaviors</a:t>
            </a:r>
          </a:p>
          <a:p>
            <a:pPr lvl="2">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Four dimensions of emotional intelligence</a:t>
            </a:r>
          </a:p>
          <a:p>
            <a:pPr lvl="2">
              <a:spcBef>
                <a:spcPct val="0"/>
              </a:spcBef>
              <a:spcAft>
                <a:spcPct val="0"/>
              </a:spcAft>
            </a:pPr>
            <a:endParaRPr lang="en-US" sz="1800" b="1" dirty="0">
              <a:solidFill>
                <a:srgbClr val="1F497D"/>
              </a:solidFill>
              <a:ea typeface="Helvetica" charset="0"/>
            </a:endParaRPr>
          </a:p>
          <a:p>
            <a:pPr lvl="3">
              <a:spcBef>
                <a:spcPct val="0"/>
              </a:spcBef>
              <a:spcAft>
                <a:spcPct val="0"/>
              </a:spcAft>
            </a:pPr>
            <a:r>
              <a:rPr lang="en-US" sz="1800" b="1" dirty="0">
                <a:solidFill>
                  <a:srgbClr val="1F497D"/>
                </a:solidFill>
                <a:ea typeface="Helvetica" charset="0"/>
              </a:rPr>
              <a:t>Self awareness</a:t>
            </a:r>
          </a:p>
          <a:p>
            <a:pPr lvl="3">
              <a:spcBef>
                <a:spcPct val="0"/>
              </a:spcBef>
              <a:spcAft>
                <a:spcPct val="0"/>
              </a:spcAft>
            </a:pPr>
            <a:r>
              <a:rPr lang="en-US" sz="1800" b="1" dirty="0">
                <a:solidFill>
                  <a:srgbClr val="1F497D"/>
                </a:solidFill>
                <a:ea typeface="Helvetica" charset="0"/>
              </a:rPr>
              <a:t>Self control</a:t>
            </a:r>
          </a:p>
          <a:p>
            <a:pPr lvl="3">
              <a:spcBef>
                <a:spcPct val="0"/>
              </a:spcBef>
              <a:spcAft>
                <a:spcPct val="0"/>
              </a:spcAft>
            </a:pPr>
            <a:r>
              <a:rPr lang="en-US" sz="1800" b="1" dirty="0">
                <a:solidFill>
                  <a:srgbClr val="1F497D"/>
                </a:solidFill>
                <a:ea typeface="Helvetica" charset="0"/>
              </a:rPr>
              <a:t>Team awareness</a:t>
            </a:r>
          </a:p>
          <a:p>
            <a:pPr lvl="3">
              <a:spcBef>
                <a:spcPct val="0"/>
              </a:spcBef>
              <a:spcAft>
                <a:spcPct val="0"/>
              </a:spcAft>
            </a:pPr>
            <a:r>
              <a:rPr lang="en-US" sz="1800" b="1" dirty="0">
                <a:solidFill>
                  <a:srgbClr val="1F497D"/>
                </a:solidFill>
                <a:ea typeface="Helvetica" charset="0"/>
              </a:rPr>
              <a:t>Team influence</a:t>
            </a:r>
          </a:p>
        </p:txBody>
      </p:sp>
    </p:spTree>
    <p:extLst>
      <p:ext uri="{BB962C8B-B14F-4D97-AF65-F5344CB8AC3E}">
        <p14:creationId xmlns:p14="http://schemas.microsoft.com/office/powerpoint/2010/main" val="324165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7">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228600"/>
            <a:ext cx="9144000" cy="5867400"/>
          </a:xfrm>
        </p:spPr>
        <p:txBody>
          <a:bodyPr/>
          <a:lstStyle/>
          <a:p>
            <a:pPr>
              <a:spcAft>
                <a:spcPts val="1600"/>
              </a:spcAft>
              <a:buFont typeface="Arial" charset="0"/>
              <a:buNone/>
            </a:pPr>
            <a:r>
              <a:rPr lang="en-US" b="1" dirty="0">
                <a:solidFill>
                  <a:srgbClr val="1F497D"/>
                </a:solidFill>
                <a:cs typeface="Arial" charset="0"/>
              </a:rPr>
              <a:t>Additional logistics (1 of 2)</a:t>
            </a:r>
          </a:p>
          <a:p>
            <a:pPr>
              <a:spcBef>
                <a:spcPct val="0"/>
              </a:spcBef>
              <a:spcAft>
                <a:spcPct val="0"/>
              </a:spcAft>
            </a:pPr>
            <a:r>
              <a:rPr lang="en-US" sz="1800" b="1" dirty="0">
                <a:solidFill>
                  <a:srgbClr val="1F497D"/>
                </a:solidFill>
                <a:ea typeface="Helvetica" charset="0"/>
              </a:rPr>
              <a:t>Team presentations</a:t>
            </a:r>
          </a:p>
          <a:p>
            <a:pPr lvl="1">
              <a:spcBef>
                <a:spcPct val="0"/>
              </a:spcBef>
              <a:spcAft>
                <a:spcPct val="0"/>
              </a:spcAft>
            </a:pPr>
            <a:r>
              <a:rPr lang="en-US" sz="1800" b="1" dirty="0">
                <a:solidFill>
                  <a:srgbClr val="1F497D"/>
                </a:solidFill>
                <a:ea typeface="Helvetica" charset="0"/>
              </a:rPr>
              <a:t>‘Empowered leaders’ on teams for each functional area</a:t>
            </a:r>
          </a:p>
          <a:p>
            <a:pPr lvl="2">
              <a:spcBef>
                <a:spcPct val="0"/>
              </a:spcBef>
              <a:spcAft>
                <a:spcPct val="0"/>
              </a:spcAft>
            </a:pPr>
            <a:r>
              <a:rPr lang="en-US" sz="1400" b="1" dirty="0">
                <a:solidFill>
                  <a:srgbClr val="1F497D"/>
                </a:solidFill>
                <a:ea typeface="Helvetica" charset="0"/>
              </a:rPr>
              <a:t>Expect team engagement and collaboration in each functional area</a:t>
            </a:r>
          </a:p>
          <a:p>
            <a:pPr lvl="1">
              <a:spcBef>
                <a:spcPct val="0"/>
              </a:spcBef>
              <a:spcAft>
                <a:spcPct val="0"/>
              </a:spcAft>
            </a:pPr>
            <a:r>
              <a:rPr lang="en-US" sz="1800" b="1" dirty="0">
                <a:solidFill>
                  <a:srgbClr val="1F497D"/>
                </a:solidFill>
                <a:ea typeface="Helvetica" charset="0"/>
              </a:rPr>
              <a:t>Presenters may be assigned by professor prior to presentations</a:t>
            </a:r>
          </a:p>
          <a:p>
            <a:pPr lvl="1">
              <a:spcBef>
                <a:spcPct val="0"/>
              </a:spcBef>
              <a:spcAft>
                <a:spcPct val="0"/>
              </a:spcAft>
            </a:pPr>
            <a:r>
              <a:rPr lang="en-US" sz="1800" b="1" dirty="0">
                <a:solidFill>
                  <a:srgbClr val="1F497D"/>
                </a:solidFill>
                <a:ea typeface="Helvetica" charset="0"/>
              </a:rPr>
              <a:t>Team brings 10 color copies with 2 slides per page for reviewers</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Background reading and pre-class preparation</a:t>
            </a:r>
          </a:p>
          <a:p>
            <a:pPr lvl="1">
              <a:spcBef>
                <a:spcPct val="0"/>
              </a:spcBef>
              <a:spcAft>
                <a:spcPct val="0"/>
              </a:spcAft>
            </a:pPr>
            <a:r>
              <a:rPr lang="en-US" sz="1800" b="1" dirty="0">
                <a:solidFill>
                  <a:srgbClr val="1F497D"/>
                </a:solidFill>
                <a:ea typeface="Helvetica" charset="0"/>
              </a:rPr>
              <a:t>Reference materials and backgrounders will be provided as needed</a:t>
            </a:r>
          </a:p>
          <a:p>
            <a:pPr lvl="1">
              <a:spcBef>
                <a:spcPct val="0"/>
              </a:spcBef>
              <a:spcAft>
                <a:spcPct val="0"/>
              </a:spcAft>
            </a:pPr>
            <a:r>
              <a:rPr lang="en-US" sz="1800" b="1" dirty="0">
                <a:solidFill>
                  <a:srgbClr val="1F497D"/>
                </a:solidFill>
                <a:ea typeface="Helvetica" charset="0"/>
              </a:rPr>
              <a:t>If reading is required, invited speakers will expect you come prepared</a:t>
            </a:r>
          </a:p>
          <a:p>
            <a:pPr marL="457200" lvl="1" indent="0">
              <a:spcBef>
                <a:spcPct val="0"/>
              </a:spcBef>
              <a:spcAft>
                <a:spcPct val="0"/>
              </a:spcAft>
              <a:buNone/>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Projects and products selected from Penn Medicine and elsewhere</a:t>
            </a:r>
          </a:p>
          <a:p>
            <a:pPr lvl="1">
              <a:spcBef>
                <a:spcPct val="0"/>
              </a:spcBef>
              <a:spcAft>
                <a:spcPct val="0"/>
              </a:spcAft>
            </a:pPr>
            <a:r>
              <a:rPr lang="en-US" sz="1800" b="1" dirty="0">
                <a:solidFill>
                  <a:srgbClr val="1F497D"/>
                </a:solidFill>
                <a:ea typeface="Helvetica" charset="0"/>
              </a:rPr>
              <a:t>Non-disclosure / IP ownership agreements must be signed by all</a:t>
            </a:r>
          </a:p>
          <a:p>
            <a:pPr>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All classes JM Huntsman Hall 370 from 2:00-5:00pm, unless noted</a:t>
            </a:r>
          </a:p>
          <a:p>
            <a:pPr lvl="1">
              <a:spcBef>
                <a:spcPct val="0"/>
              </a:spcBef>
              <a:spcAft>
                <a:spcPct val="0"/>
              </a:spcAft>
            </a:pPr>
            <a:r>
              <a:rPr lang="en-US" sz="1800" b="1" dirty="0">
                <a:solidFill>
                  <a:srgbClr val="1F497D"/>
                </a:solidFill>
                <a:ea typeface="Helvetica" charset="0"/>
              </a:rPr>
              <a:t>Lunch with speakers can usually be arranged, based on interest</a:t>
            </a:r>
          </a:p>
          <a:p>
            <a:pPr lvl="2">
              <a:spcBef>
                <a:spcPct val="0"/>
              </a:spcBef>
              <a:spcAft>
                <a:spcPct val="0"/>
              </a:spcAft>
            </a:pPr>
            <a:r>
              <a:rPr lang="en-US" sz="1400" b="1" dirty="0">
                <a:solidFill>
                  <a:srgbClr val="1F497D"/>
                </a:solidFill>
                <a:ea typeface="Helvetica" charset="0"/>
              </a:rPr>
              <a:t>TAs and LSM mentors invited to join</a:t>
            </a:r>
          </a:p>
          <a:p>
            <a:pPr lvl="1">
              <a:spcBef>
                <a:spcPct val="0"/>
              </a:spcBef>
              <a:spcAft>
                <a:spcPct val="0"/>
              </a:spcAft>
            </a:pPr>
            <a:r>
              <a:rPr lang="en-US" sz="1800" b="1" dirty="0">
                <a:solidFill>
                  <a:srgbClr val="1F497D"/>
                </a:solidFill>
                <a:ea typeface="Helvetica" charset="0"/>
              </a:rPr>
              <a:t>Each team will be assigned a GSR from 3:30-5:00 each week</a:t>
            </a:r>
          </a:p>
          <a:p>
            <a:pPr lvl="2">
              <a:spcBef>
                <a:spcPct val="0"/>
              </a:spcBef>
              <a:spcAft>
                <a:spcPct val="0"/>
              </a:spcAft>
            </a:pPr>
            <a:r>
              <a:rPr lang="en-US" sz="1400" b="1" dirty="0">
                <a:solidFill>
                  <a:srgbClr val="1F497D"/>
                </a:solidFill>
                <a:ea typeface="Helvetica" charset="0"/>
              </a:rPr>
              <a:t>GSRs JMHH 368, 376, 377, 378; </a:t>
            </a:r>
          </a:p>
          <a:p>
            <a:pPr lvl="2">
              <a:spcBef>
                <a:spcPct val="0"/>
              </a:spcBef>
              <a:spcAft>
                <a:spcPct val="0"/>
              </a:spcAft>
            </a:pPr>
            <a:r>
              <a:rPr lang="en-US" sz="1400" b="1" dirty="0">
                <a:solidFill>
                  <a:srgbClr val="1F497D"/>
                </a:solidFill>
                <a:ea typeface="Helvetica" charset="0"/>
              </a:rPr>
              <a:t>Each team in one room all semester; rotating order for week known in advance</a:t>
            </a: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83896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533400"/>
            <a:ext cx="9144000" cy="5562600"/>
          </a:xfrm>
        </p:spPr>
        <p:txBody>
          <a:bodyPr/>
          <a:lstStyle/>
          <a:p>
            <a:pPr>
              <a:spcAft>
                <a:spcPts val="1600"/>
              </a:spcAft>
              <a:buFont typeface="Arial" charset="0"/>
              <a:buNone/>
            </a:pPr>
            <a:r>
              <a:rPr lang="en-US" b="1" dirty="0">
                <a:solidFill>
                  <a:srgbClr val="1F497D"/>
                </a:solidFill>
                <a:cs typeface="Arial" charset="0"/>
              </a:rPr>
              <a:t>Additional logistics (2 of 2)</a:t>
            </a: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Class attendance is required and participation noted</a:t>
            </a:r>
          </a:p>
          <a:p>
            <a:pPr lvl="1">
              <a:spcBef>
                <a:spcPct val="0"/>
              </a:spcBef>
              <a:spcAft>
                <a:spcPct val="0"/>
              </a:spcAft>
            </a:pPr>
            <a:r>
              <a:rPr lang="en-US" sz="1800" b="1" dirty="0">
                <a:solidFill>
                  <a:srgbClr val="1F497D"/>
                </a:solidFill>
                <a:ea typeface="Helvetica" charset="0"/>
              </a:rPr>
              <a:t>Must e-mail director in advance if absence unavoidable</a:t>
            </a:r>
          </a:p>
          <a:p>
            <a:pPr lvl="1">
              <a:spcBef>
                <a:spcPct val="0"/>
              </a:spcBef>
              <a:spcAft>
                <a:spcPct val="0"/>
              </a:spcAft>
            </a:pPr>
            <a:r>
              <a:rPr lang="en-US" sz="1800" b="1" dirty="0">
                <a:solidFill>
                  <a:srgbClr val="1F497D"/>
                </a:solidFill>
                <a:ea typeface="Helvetica" charset="0"/>
              </a:rPr>
              <a:t>Impact on team dynamics and grade</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Canvas Video</a:t>
            </a:r>
          </a:p>
          <a:p>
            <a:pPr lvl="1">
              <a:spcBef>
                <a:spcPct val="0"/>
              </a:spcBef>
              <a:spcAft>
                <a:spcPct val="0"/>
              </a:spcAft>
            </a:pPr>
            <a:r>
              <a:rPr lang="en-US" sz="1800" b="1" dirty="0">
                <a:solidFill>
                  <a:srgbClr val="1F497D"/>
                </a:solidFill>
                <a:ea typeface="Helvetica" charset="0"/>
              </a:rPr>
              <a:t>All classes recorded, including team presentations</a:t>
            </a:r>
          </a:p>
          <a:p>
            <a:pPr>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After presentations, LSM senior / staff gatherings</a:t>
            </a:r>
          </a:p>
          <a:p>
            <a:pPr lvl="1">
              <a:spcBef>
                <a:spcPct val="0"/>
              </a:spcBef>
              <a:spcAft>
                <a:spcPct val="0"/>
              </a:spcAft>
            </a:pPr>
            <a:r>
              <a:rPr lang="en-US" sz="1800" b="1" dirty="0">
                <a:solidFill>
                  <a:srgbClr val="1F497D"/>
                </a:solidFill>
                <a:ea typeface="Helvetica" charset="0"/>
              </a:rPr>
              <a:t>Student organized, LSM budget covers costs</a:t>
            </a:r>
          </a:p>
          <a:p>
            <a:pPr lvl="1">
              <a:spcBef>
                <a:spcPct val="0"/>
              </a:spcBef>
              <a:spcAft>
                <a:spcPct val="0"/>
              </a:spcAft>
            </a:pPr>
            <a:r>
              <a:rPr lang="en-US" sz="1800" b="1" dirty="0">
                <a:solidFill>
                  <a:srgbClr val="1F497D"/>
                </a:solidFill>
                <a:ea typeface="Helvetica" charset="0"/>
              </a:rPr>
              <a:t>Volunteers?</a:t>
            </a:r>
            <a:endParaRPr lang="en-US" sz="1400" b="1" dirty="0">
              <a:solidFill>
                <a:srgbClr val="1F497D"/>
              </a:solidFill>
              <a:ea typeface="Helvetica" charset="0"/>
            </a:endParaRPr>
          </a:p>
          <a:p>
            <a:pPr marL="0"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28690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533400"/>
            <a:ext cx="9144000" cy="5562600"/>
          </a:xfrm>
        </p:spPr>
        <p:txBody>
          <a:bodyPr/>
          <a:lstStyle/>
          <a:p>
            <a:pPr algn="ctr">
              <a:spcAft>
                <a:spcPts val="1600"/>
              </a:spcAft>
              <a:buFont typeface="Arial" charset="0"/>
              <a:buNone/>
            </a:pPr>
            <a:endParaRPr lang="en-US" sz="4000" b="1" dirty="0">
              <a:solidFill>
                <a:srgbClr val="1F497D"/>
              </a:solidFill>
              <a:cs typeface="Arial" charset="0"/>
            </a:endParaRPr>
          </a:p>
          <a:p>
            <a:pPr algn="ctr">
              <a:spcAft>
                <a:spcPts val="1600"/>
              </a:spcAft>
              <a:buFont typeface="Arial" charset="0"/>
              <a:buNone/>
            </a:pPr>
            <a:endParaRPr lang="en-US" sz="4000" b="1" dirty="0">
              <a:solidFill>
                <a:srgbClr val="1F497D"/>
              </a:solidFill>
              <a:cs typeface="Arial" charset="0"/>
            </a:endParaRPr>
          </a:p>
          <a:p>
            <a:pPr algn="ctr">
              <a:spcAft>
                <a:spcPts val="1600"/>
              </a:spcAft>
              <a:buFont typeface="Arial" charset="0"/>
              <a:buNone/>
            </a:pPr>
            <a:endParaRPr lang="en-US" sz="4000" b="1" dirty="0">
              <a:solidFill>
                <a:srgbClr val="1F497D"/>
              </a:solidFill>
              <a:cs typeface="Arial" charset="0"/>
            </a:endParaRPr>
          </a:p>
          <a:p>
            <a:pPr algn="ctr">
              <a:spcAft>
                <a:spcPts val="1600"/>
              </a:spcAft>
              <a:buFont typeface="Arial" charset="0"/>
              <a:buNone/>
            </a:pPr>
            <a:r>
              <a:rPr lang="en-US" sz="4000" b="1" dirty="0">
                <a:solidFill>
                  <a:srgbClr val="1F497D"/>
                </a:solidFill>
                <a:cs typeface="Arial" charset="0"/>
              </a:rPr>
              <a:t>Questions?</a:t>
            </a:r>
            <a:endParaRPr lang="en-US" sz="3600" b="1" dirty="0">
              <a:solidFill>
                <a:srgbClr val="1F497D"/>
              </a:solidFill>
              <a:ea typeface="Helvetica" charset="0"/>
            </a:endParaRPr>
          </a:p>
          <a:p>
            <a:pPr marL="0"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2349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304800"/>
            <a:ext cx="9144000" cy="5791200"/>
          </a:xfrm>
        </p:spPr>
        <p:txBody>
          <a:bodyPr/>
          <a:lstStyle/>
          <a:p>
            <a:pPr>
              <a:spcAft>
                <a:spcPts val="1600"/>
              </a:spcAft>
              <a:buFont typeface="Arial" charset="0"/>
              <a:buNone/>
            </a:pPr>
            <a:r>
              <a:rPr lang="en-US" b="1" dirty="0">
                <a:solidFill>
                  <a:srgbClr val="1F497D"/>
                </a:solidFill>
                <a:cs typeface="Arial" charset="0"/>
              </a:rPr>
              <a:t>Vision</a:t>
            </a:r>
          </a:p>
          <a:p>
            <a:pPr>
              <a:spcBef>
                <a:spcPct val="0"/>
              </a:spcBef>
              <a:spcAft>
                <a:spcPct val="0"/>
              </a:spcAft>
            </a:pPr>
            <a:r>
              <a:rPr lang="en-US" sz="1800" b="1" dirty="0">
                <a:solidFill>
                  <a:srgbClr val="1F497D"/>
                </a:solidFill>
                <a:ea typeface="Helvetica" charset="0"/>
              </a:rPr>
              <a:t>Integration of business and science</a:t>
            </a:r>
            <a:endParaRPr lang="en-US" sz="1800" dirty="0">
              <a:solidFill>
                <a:srgbClr val="1F497D"/>
              </a:solidFill>
              <a:ea typeface="Helvetica" charset="0"/>
            </a:endParaRPr>
          </a:p>
          <a:p>
            <a:pPr>
              <a:spcAft>
                <a:spcPct val="0"/>
              </a:spcAft>
            </a:pPr>
            <a:r>
              <a:rPr lang="en-US" sz="1800" b="1" dirty="0">
                <a:solidFill>
                  <a:srgbClr val="1F497D"/>
                </a:solidFill>
                <a:ea typeface="Helvetica" charset="0"/>
              </a:rPr>
              <a:t>Transition from academic to real world</a:t>
            </a:r>
            <a:endParaRPr lang="en-US" sz="1800" dirty="0">
              <a:solidFill>
                <a:srgbClr val="1F497D"/>
              </a:solidFill>
              <a:ea typeface="Helvetica" charset="0"/>
            </a:endParaRPr>
          </a:p>
          <a:p>
            <a:pPr>
              <a:spcAft>
                <a:spcPct val="0"/>
              </a:spcAft>
            </a:pPr>
            <a:endParaRPr lang="en-US" b="1" dirty="0">
              <a:solidFill>
                <a:srgbClr val="1F497D"/>
              </a:solidFill>
              <a:cs typeface="Arial" charset="0"/>
            </a:endParaRPr>
          </a:p>
          <a:p>
            <a:pPr>
              <a:spcAft>
                <a:spcPts val="1600"/>
              </a:spcAft>
              <a:buNone/>
            </a:pPr>
            <a:r>
              <a:rPr lang="en-US" b="1" dirty="0">
                <a:solidFill>
                  <a:schemeClr val="tx2"/>
                </a:solidFill>
                <a:cs typeface="Arial" charset="0"/>
              </a:rPr>
              <a:t>Objectives</a:t>
            </a:r>
          </a:p>
          <a:p>
            <a:pPr marL="457200" indent="-457200">
              <a:spcBef>
                <a:spcPct val="0"/>
              </a:spcBef>
              <a:spcAft>
                <a:spcPct val="0"/>
              </a:spcAft>
              <a:buFont typeface="+mj-lt"/>
              <a:buAutoNum type="arabicPeriod"/>
            </a:pPr>
            <a:r>
              <a:rPr lang="en-US" sz="1800" b="1" dirty="0">
                <a:solidFill>
                  <a:srgbClr val="1F497D"/>
                </a:solidFill>
                <a:ea typeface="Helvetica" charset="0"/>
              </a:rPr>
              <a:t>Develop &amp; present integrated plan to finance a healthcare advance</a:t>
            </a:r>
            <a:endParaRPr lang="en-US" sz="1800" dirty="0">
              <a:solidFill>
                <a:srgbClr val="1F497D"/>
              </a:solidFill>
              <a:ea typeface="Helvetica" charset="0"/>
            </a:endParaRPr>
          </a:p>
          <a:p>
            <a:pPr marL="457200" indent="-457200">
              <a:spcAft>
                <a:spcPct val="0"/>
              </a:spcAft>
              <a:buFont typeface="+mj-lt"/>
              <a:buAutoNum type="arabicPeriod"/>
            </a:pPr>
            <a:r>
              <a:rPr lang="en-US" sz="1800" b="1" dirty="0">
                <a:solidFill>
                  <a:srgbClr val="1F497D"/>
                </a:solidFill>
                <a:ea typeface="Helvetica" charset="0"/>
              </a:rPr>
              <a:t>Understand and develop individual leadership / teamwork </a:t>
            </a:r>
            <a:r>
              <a:rPr lang="en-US" sz="1800" b="1" u="sng" dirty="0">
                <a:solidFill>
                  <a:srgbClr val="1F497D"/>
                </a:solidFill>
                <a:ea typeface="Helvetica" charset="0"/>
              </a:rPr>
              <a:t>behaviors</a:t>
            </a:r>
            <a:endParaRPr lang="en-US" sz="1800" u="sng" dirty="0">
              <a:solidFill>
                <a:srgbClr val="1F497D"/>
              </a:solidFill>
              <a:ea typeface="Helvetica" charset="0"/>
            </a:endParaRPr>
          </a:p>
          <a:p>
            <a:pPr>
              <a:spcAft>
                <a:spcPts val="1600"/>
              </a:spcAft>
              <a:buNone/>
            </a:pPr>
            <a:endParaRPr lang="en-US" b="1" dirty="0">
              <a:solidFill>
                <a:srgbClr val="1F497D"/>
              </a:solidFill>
              <a:cs typeface="Arial" charset="0"/>
            </a:endParaRPr>
          </a:p>
          <a:p>
            <a:pPr>
              <a:spcAft>
                <a:spcPts val="1600"/>
              </a:spcAft>
              <a:buNone/>
            </a:pPr>
            <a:r>
              <a:rPr lang="en-US" b="1" dirty="0">
                <a:solidFill>
                  <a:srgbClr val="1F497D"/>
                </a:solidFill>
                <a:cs typeface="Arial" charset="0"/>
              </a:rPr>
              <a:t>Experiential and Practical Learning Process</a:t>
            </a:r>
          </a:p>
          <a:p>
            <a:pPr>
              <a:spcBef>
                <a:spcPct val="0"/>
              </a:spcBef>
              <a:spcAft>
                <a:spcPct val="0"/>
              </a:spcAft>
            </a:pPr>
            <a:r>
              <a:rPr lang="en-US" sz="1800" b="1" dirty="0">
                <a:solidFill>
                  <a:srgbClr val="1F497D"/>
                </a:solidFill>
                <a:ea typeface="Helvetica" charset="0"/>
              </a:rPr>
              <a:t>Groups of 6 students each form a management team</a:t>
            </a:r>
          </a:p>
          <a:p>
            <a:pPr lvl="1">
              <a:spcBef>
                <a:spcPct val="0"/>
              </a:spcBef>
              <a:spcAft>
                <a:spcPct val="0"/>
              </a:spcAft>
            </a:pPr>
            <a:r>
              <a:rPr lang="en-US" sz="1800" b="1" dirty="0">
                <a:solidFill>
                  <a:srgbClr val="1F497D"/>
                </a:solidFill>
                <a:ea typeface="Helvetica" charset="0"/>
              </a:rPr>
              <a:t>team diversity, trust, and transparency are key to success</a:t>
            </a:r>
          </a:p>
          <a:p>
            <a:pPr lvl="1">
              <a:spcBef>
                <a:spcPct val="0"/>
              </a:spcBef>
              <a:spcAft>
                <a:spcPct val="0"/>
              </a:spcAft>
            </a:pPr>
            <a:r>
              <a:rPr lang="en-US" sz="1800" b="1" dirty="0">
                <a:solidFill>
                  <a:srgbClr val="1F497D"/>
                </a:solidFill>
                <a:ea typeface="Helvetica" charset="0"/>
              </a:rPr>
              <a:t>select an opportunity that you can get excited about</a:t>
            </a:r>
          </a:p>
          <a:p>
            <a:pPr lvl="1">
              <a:spcBef>
                <a:spcPct val="0"/>
              </a:spcBef>
              <a:spcAft>
                <a:spcPct val="0"/>
              </a:spcAft>
            </a:pPr>
            <a:r>
              <a:rPr lang="en-US" sz="1800" b="1" dirty="0">
                <a:solidFill>
                  <a:srgbClr val="1F497D"/>
                </a:solidFill>
                <a:ea typeface="Helvetica" charset="0"/>
              </a:rPr>
              <a:t>develop and present an integrated plan to gain financing</a:t>
            </a: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Organization and Staffing</a:t>
            </a:r>
          </a:p>
        </p:txBody>
      </p:sp>
      <p:sp>
        <p:nvSpPr>
          <p:cNvPr id="11267" name="Content Placeholder 12"/>
          <p:cNvSpPr>
            <a:spLocks noGrp="1"/>
          </p:cNvSpPr>
          <p:nvPr>
            <p:ph idx="1"/>
          </p:nvPr>
        </p:nvSpPr>
        <p:spPr>
          <a:xfrm>
            <a:off x="0" y="457200"/>
            <a:ext cx="9144000" cy="5867400"/>
          </a:xfrm>
        </p:spPr>
        <p:txBody>
          <a:bodyPr/>
          <a:lstStyle/>
          <a:p>
            <a:pPr marL="0" indent="0">
              <a:spcBef>
                <a:spcPct val="0"/>
              </a:spcBef>
              <a:spcAft>
                <a:spcPct val="0"/>
              </a:spcAft>
              <a:buNone/>
            </a:pPr>
            <a:r>
              <a:rPr lang="en-US" b="1" dirty="0">
                <a:solidFill>
                  <a:srgbClr val="1F497D"/>
                </a:solidFill>
                <a:ea typeface="Helvetica" charset="0"/>
              </a:rPr>
              <a:t>Course Director: Steven Nichtberger, MD</a:t>
            </a:r>
            <a:endParaRPr lang="en-US" dirty="0">
              <a:solidFill>
                <a:srgbClr val="1F497D"/>
              </a:solidFill>
              <a:ea typeface="Helvetica" charset="0"/>
            </a:endParaRPr>
          </a:p>
          <a:p>
            <a:pPr>
              <a:spcAft>
                <a:spcPct val="0"/>
              </a:spcAft>
            </a:pPr>
            <a:r>
              <a:rPr lang="en-US" sz="1800" b="1" dirty="0">
                <a:solidFill>
                  <a:srgbClr val="1F497D"/>
                </a:solidFill>
                <a:ea typeface="Helvetica" charset="0"/>
              </a:rPr>
              <a:t>Assistant Course Director: Joan Lau, PhD</a:t>
            </a:r>
          </a:p>
          <a:p>
            <a:pPr marL="0" indent="0">
              <a:spcAft>
                <a:spcPct val="0"/>
              </a:spcAft>
              <a:buNone/>
            </a:pPr>
            <a:r>
              <a:rPr lang="en-US" b="1" dirty="0">
                <a:solidFill>
                  <a:srgbClr val="1F497D"/>
                </a:solidFill>
                <a:ea typeface="Helvetica" charset="0"/>
              </a:rPr>
              <a:t>Guest Lecturers: Leaders from healthcare industry</a:t>
            </a:r>
          </a:p>
          <a:p>
            <a:pPr marL="0" indent="0">
              <a:lnSpc>
                <a:spcPct val="100000"/>
              </a:lnSpc>
              <a:spcAft>
                <a:spcPct val="0"/>
              </a:spcAft>
              <a:buNone/>
            </a:pPr>
            <a:endParaRPr lang="en-US" sz="1050" b="1" dirty="0">
              <a:solidFill>
                <a:srgbClr val="1F497D"/>
              </a:solidFill>
              <a:ea typeface="Helvetica" charset="0"/>
            </a:endParaRPr>
          </a:p>
          <a:p>
            <a:pPr marL="0" indent="0">
              <a:spcAft>
                <a:spcPct val="0"/>
              </a:spcAft>
              <a:buNone/>
            </a:pPr>
            <a:r>
              <a:rPr lang="en-US" b="1" dirty="0">
                <a:solidFill>
                  <a:srgbClr val="1F497D"/>
                </a:solidFill>
                <a:ea typeface="Helvetica" charset="0"/>
              </a:rPr>
              <a:t>Five teams, with substantial support:</a:t>
            </a:r>
          </a:p>
          <a:p>
            <a:pPr lvl="1">
              <a:spcAft>
                <a:spcPct val="0"/>
              </a:spcAft>
            </a:pPr>
            <a:r>
              <a:rPr lang="en-US" sz="1800" b="1" dirty="0">
                <a:solidFill>
                  <a:srgbClr val="1F497D"/>
                </a:solidFill>
                <a:ea typeface="Helvetica" charset="0"/>
              </a:rPr>
              <a:t>TAs focused on leadership and teamwork</a:t>
            </a:r>
          </a:p>
          <a:p>
            <a:pPr lvl="2">
              <a:spcAft>
                <a:spcPct val="0"/>
              </a:spcAft>
            </a:pPr>
            <a:r>
              <a:rPr lang="en-US" sz="1400" b="1" dirty="0" err="1">
                <a:solidFill>
                  <a:srgbClr val="1F497D"/>
                </a:solidFill>
                <a:ea typeface="Helvetica" charset="0"/>
              </a:rPr>
              <a:t>Aya</a:t>
            </a:r>
            <a:r>
              <a:rPr lang="en-US" sz="1400" b="1" dirty="0">
                <a:solidFill>
                  <a:srgbClr val="1F497D"/>
                </a:solidFill>
                <a:ea typeface="Helvetica" charset="0"/>
              </a:rPr>
              <a:t> </a:t>
            </a:r>
            <a:r>
              <a:rPr lang="en-US" sz="1400" b="1" dirty="0" err="1">
                <a:solidFill>
                  <a:srgbClr val="1F497D"/>
                </a:solidFill>
                <a:ea typeface="Helvetica" charset="0"/>
              </a:rPr>
              <a:t>BenDavid</a:t>
            </a:r>
            <a:r>
              <a:rPr lang="en-US" sz="1400" b="1" dirty="0">
                <a:solidFill>
                  <a:srgbClr val="1F497D"/>
                </a:solidFill>
                <a:ea typeface="Helvetica" charset="0"/>
              </a:rPr>
              <a:t>, Serena Dasani, Louise Li, Andrea Park</a:t>
            </a:r>
          </a:p>
          <a:p>
            <a:pPr lvl="1">
              <a:spcAft>
                <a:spcPct val="0"/>
              </a:spcAft>
            </a:pPr>
            <a:r>
              <a:rPr lang="en-US" sz="1800" b="1" dirty="0">
                <a:solidFill>
                  <a:srgbClr val="1F497D"/>
                </a:solidFill>
                <a:ea typeface="Helvetica" charset="0"/>
              </a:rPr>
              <a:t>Mentors – LSM grads to guide on process</a:t>
            </a:r>
          </a:p>
          <a:p>
            <a:pPr lvl="2">
              <a:spcAft>
                <a:spcPct val="0"/>
              </a:spcAft>
            </a:pPr>
            <a:r>
              <a:rPr lang="en-US" sz="1400" b="1" dirty="0">
                <a:solidFill>
                  <a:schemeClr val="accent2"/>
                </a:solidFill>
                <a:ea typeface="Helvetica" charset="0"/>
              </a:rPr>
              <a:t>Nada </a:t>
            </a:r>
            <a:r>
              <a:rPr lang="en-US" sz="1400" b="1" dirty="0" err="1">
                <a:solidFill>
                  <a:schemeClr val="accent2"/>
                </a:solidFill>
                <a:ea typeface="Helvetica" charset="0"/>
              </a:rPr>
              <a:t>Boualam</a:t>
            </a:r>
            <a:r>
              <a:rPr lang="en-US" sz="1400" b="1" dirty="0">
                <a:solidFill>
                  <a:schemeClr val="accent2"/>
                </a:solidFill>
                <a:ea typeface="Helvetica" charset="0"/>
              </a:rPr>
              <a:t> (+ Irene’s), Neil Patel, </a:t>
            </a:r>
            <a:r>
              <a:rPr lang="en-US" sz="1400" b="1" dirty="0" err="1">
                <a:solidFill>
                  <a:schemeClr val="accent2"/>
                </a:solidFill>
                <a:ea typeface="Helvetica" charset="0"/>
              </a:rPr>
              <a:t>Nuvid</a:t>
            </a:r>
            <a:r>
              <a:rPr lang="en-US" sz="1400" b="1" dirty="0">
                <a:solidFill>
                  <a:schemeClr val="accent2"/>
                </a:solidFill>
                <a:ea typeface="Helvetica" charset="0"/>
              </a:rPr>
              <a:t> </a:t>
            </a:r>
            <a:r>
              <a:rPr lang="en-US" sz="1400" b="1" dirty="0" err="1">
                <a:solidFill>
                  <a:schemeClr val="accent2"/>
                </a:solidFill>
                <a:ea typeface="Helvetica" charset="0"/>
              </a:rPr>
              <a:t>Bhiyan</a:t>
            </a:r>
            <a:r>
              <a:rPr lang="en-US" sz="1400" b="1" dirty="0">
                <a:solidFill>
                  <a:schemeClr val="accent2"/>
                </a:solidFill>
                <a:ea typeface="Helvetica" charset="0"/>
              </a:rPr>
              <a:t> (Will’s)</a:t>
            </a:r>
          </a:p>
          <a:p>
            <a:pPr lvl="1">
              <a:spcAft>
                <a:spcPct val="0"/>
              </a:spcAft>
            </a:pPr>
            <a:r>
              <a:rPr lang="en-US" sz="1800" b="1" dirty="0">
                <a:solidFill>
                  <a:srgbClr val="1F497D"/>
                </a:solidFill>
                <a:ea typeface="Helvetica" charset="0"/>
              </a:rPr>
              <a:t>Scientific founders</a:t>
            </a:r>
          </a:p>
          <a:p>
            <a:pPr lvl="2">
              <a:spcAft>
                <a:spcPct val="0"/>
              </a:spcAft>
            </a:pPr>
            <a:r>
              <a:rPr lang="en-US" sz="1400" b="1" dirty="0">
                <a:solidFill>
                  <a:srgbClr val="1F497D"/>
                </a:solidFill>
                <a:ea typeface="Helvetica" charset="0"/>
              </a:rPr>
              <a:t>Founding scientists for each team</a:t>
            </a:r>
          </a:p>
          <a:p>
            <a:pPr lvl="1">
              <a:spcAft>
                <a:spcPct val="0"/>
              </a:spcAft>
            </a:pPr>
            <a:r>
              <a:rPr lang="en-US" sz="1800" b="1" dirty="0">
                <a:solidFill>
                  <a:srgbClr val="1F497D"/>
                </a:solidFill>
                <a:ea typeface="Helvetica" charset="0"/>
              </a:rPr>
              <a:t>‘Board of Advisors’</a:t>
            </a:r>
          </a:p>
          <a:p>
            <a:pPr lvl="2">
              <a:spcAft>
                <a:spcPct val="0"/>
              </a:spcAft>
            </a:pPr>
            <a:r>
              <a:rPr lang="en-US" sz="1400" b="1" dirty="0">
                <a:solidFill>
                  <a:srgbClr val="1F497D"/>
                </a:solidFill>
                <a:ea typeface="Helvetica" charset="0"/>
              </a:rPr>
              <a:t>Diverse group of experts offering continuity and advice to each team</a:t>
            </a:r>
          </a:p>
          <a:p>
            <a:pPr lvl="1">
              <a:spcAft>
                <a:spcPct val="0"/>
              </a:spcAft>
            </a:pPr>
            <a:r>
              <a:rPr lang="en-US" sz="1800" b="1" dirty="0">
                <a:solidFill>
                  <a:srgbClr val="1F497D"/>
                </a:solidFill>
                <a:ea typeface="Helvetica" charset="0"/>
              </a:rPr>
              <a:t>Strategic and functional advisors </a:t>
            </a:r>
          </a:p>
          <a:p>
            <a:pPr lvl="2">
              <a:spcAft>
                <a:spcPct val="0"/>
              </a:spcAft>
            </a:pPr>
            <a:r>
              <a:rPr lang="en-US" sz="1400" b="1" dirty="0">
                <a:solidFill>
                  <a:srgbClr val="1F497D"/>
                </a:solidFill>
                <a:ea typeface="Helvetica" charset="0"/>
              </a:rPr>
              <a:t>Dozens of pharma and biotech executives</a:t>
            </a:r>
          </a:p>
          <a:p>
            <a:pPr lvl="1">
              <a:spcAft>
                <a:spcPct val="0"/>
              </a:spcAft>
            </a:pPr>
            <a:r>
              <a:rPr lang="en-US" sz="1800" b="1" dirty="0">
                <a:solidFill>
                  <a:srgbClr val="1F497D"/>
                </a:solidFill>
                <a:ea typeface="Helvetica" charset="0"/>
              </a:rPr>
              <a:t>VC, public investor, banker, and analyst advisors</a:t>
            </a:r>
          </a:p>
          <a:p>
            <a:pPr lvl="2">
              <a:spcAft>
                <a:spcPct val="0"/>
              </a:spcAft>
            </a:pPr>
            <a:r>
              <a:rPr lang="en-US" sz="1400" b="1" dirty="0">
                <a:solidFill>
                  <a:srgbClr val="1F497D"/>
                </a:solidFill>
                <a:ea typeface="Helvetica" charset="0"/>
              </a:rPr>
              <a:t>Atlas, Flagship, Deerfield, Adage, Bain, </a:t>
            </a:r>
            <a:r>
              <a:rPr lang="en-US" sz="1400" b="1" dirty="0" err="1">
                <a:solidFill>
                  <a:srgbClr val="1F497D"/>
                </a:solidFill>
                <a:ea typeface="Helvetica" charset="0"/>
              </a:rPr>
              <a:t>Jennison</a:t>
            </a:r>
            <a:r>
              <a:rPr lang="en-US" sz="1400" b="1" dirty="0">
                <a:solidFill>
                  <a:srgbClr val="1F497D"/>
                </a:solidFill>
                <a:ea typeface="Helvetica" charset="0"/>
              </a:rPr>
              <a:t>, Cowen, JPM…</a:t>
            </a:r>
          </a:p>
        </p:txBody>
      </p:sp>
    </p:spTree>
    <p:extLst>
      <p:ext uri="{BB962C8B-B14F-4D97-AF65-F5344CB8AC3E}">
        <p14:creationId xmlns:p14="http://schemas.microsoft.com/office/powerpoint/2010/main" val="400002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Approach</a:t>
            </a:r>
          </a:p>
        </p:txBody>
      </p:sp>
      <p:sp>
        <p:nvSpPr>
          <p:cNvPr id="11267" name="Content Placeholder 12"/>
          <p:cNvSpPr>
            <a:spLocks noGrp="1"/>
          </p:cNvSpPr>
          <p:nvPr>
            <p:ph idx="1"/>
          </p:nvPr>
        </p:nvSpPr>
        <p:spPr>
          <a:xfrm>
            <a:off x="0" y="228600"/>
            <a:ext cx="9144000" cy="5562600"/>
          </a:xfrm>
        </p:spPr>
        <p:txBody>
          <a:bodyPr/>
          <a:lstStyle/>
          <a:p>
            <a:pPr marL="0" indent="0">
              <a:spcAft>
                <a:spcPct val="0"/>
              </a:spcAft>
              <a:buNone/>
            </a:pPr>
            <a:endParaRPr lang="en-US" b="1" dirty="0">
              <a:solidFill>
                <a:srgbClr val="1F497D"/>
              </a:solidFill>
              <a:cs typeface="Arial" charset="0"/>
            </a:endParaRPr>
          </a:p>
          <a:p>
            <a:pPr marL="0" indent="0">
              <a:spcBef>
                <a:spcPct val="0"/>
              </a:spcBef>
              <a:spcAft>
                <a:spcPct val="0"/>
              </a:spcAft>
              <a:buNone/>
            </a:pPr>
            <a:r>
              <a:rPr lang="en-US" b="1" dirty="0">
                <a:solidFill>
                  <a:srgbClr val="1F497D"/>
                </a:solidFill>
                <a:ea typeface="Helvetica" charset="0"/>
              </a:rPr>
              <a:t>Lectures </a:t>
            </a:r>
          </a:p>
          <a:p>
            <a:pPr>
              <a:spcBef>
                <a:spcPct val="0"/>
              </a:spcBef>
              <a:spcAft>
                <a:spcPct val="0"/>
              </a:spcAft>
            </a:pPr>
            <a:r>
              <a:rPr lang="en-US" sz="1800" b="1" dirty="0">
                <a:solidFill>
                  <a:srgbClr val="1F497D"/>
                </a:solidFill>
                <a:ea typeface="Helvetica" charset="0"/>
              </a:rPr>
              <a:t>By accomplished experts in each functional area </a:t>
            </a:r>
          </a:p>
          <a:p>
            <a:pPr lvl="1">
              <a:spcBef>
                <a:spcPct val="0"/>
              </a:spcBef>
              <a:spcAft>
                <a:spcPct val="0"/>
              </a:spcAft>
            </a:pPr>
            <a:r>
              <a:rPr lang="en-US" sz="1800" b="1" dirty="0">
                <a:solidFill>
                  <a:srgbClr val="1F497D"/>
                </a:solidFill>
                <a:ea typeface="Helvetica" charset="0"/>
              </a:rPr>
              <a:t>preclinical</a:t>
            </a:r>
          </a:p>
          <a:p>
            <a:pPr lvl="1">
              <a:spcBef>
                <a:spcPct val="0"/>
              </a:spcBef>
              <a:spcAft>
                <a:spcPct val="0"/>
              </a:spcAft>
            </a:pPr>
            <a:r>
              <a:rPr lang="en-US" sz="1800" b="1" dirty="0">
                <a:solidFill>
                  <a:srgbClr val="1F497D"/>
                </a:solidFill>
                <a:ea typeface="Helvetica" charset="0"/>
              </a:rPr>
              <a:t>clinical</a:t>
            </a:r>
          </a:p>
          <a:p>
            <a:pPr lvl="1">
              <a:spcBef>
                <a:spcPct val="0"/>
              </a:spcBef>
              <a:spcAft>
                <a:spcPct val="0"/>
              </a:spcAft>
            </a:pPr>
            <a:r>
              <a:rPr lang="en-US" sz="1800" b="1" dirty="0">
                <a:solidFill>
                  <a:srgbClr val="1F497D"/>
                </a:solidFill>
                <a:ea typeface="Helvetica" charset="0"/>
              </a:rPr>
              <a:t>regulatory</a:t>
            </a:r>
          </a:p>
          <a:p>
            <a:pPr lvl="1">
              <a:spcBef>
                <a:spcPct val="0"/>
              </a:spcBef>
              <a:spcAft>
                <a:spcPct val="0"/>
              </a:spcAft>
            </a:pPr>
            <a:r>
              <a:rPr lang="en-US" sz="1800" b="1" dirty="0">
                <a:solidFill>
                  <a:srgbClr val="1F497D"/>
                </a:solidFill>
                <a:ea typeface="Helvetica" charset="0"/>
              </a:rPr>
              <a:t>marketing</a:t>
            </a:r>
          </a:p>
          <a:p>
            <a:pPr lvl="1">
              <a:spcBef>
                <a:spcPct val="0"/>
              </a:spcBef>
              <a:spcAft>
                <a:spcPct val="0"/>
              </a:spcAft>
            </a:pPr>
            <a:r>
              <a:rPr lang="en-US" sz="1800" b="1" dirty="0">
                <a:solidFill>
                  <a:srgbClr val="1F497D"/>
                </a:solidFill>
                <a:ea typeface="Helvetica" charset="0"/>
              </a:rPr>
              <a:t>finance</a:t>
            </a:r>
          </a:p>
          <a:p>
            <a:pPr lvl="1">
              <a:spcBef>
                <a:spcPct val="0"/>
              </a:spcBef>
              <a:spcAft>
                <a:spcPct val="0"/>
              </a:spcAft>
            </a:pPr>
            <a:r>
              <a:rPr lang="en-US" sz="1800" b="1" dirty="0">
                <a:solidFill>
                  <a:srgbClr val="1F497D"/>
                </a:solidFill>
                <a:ea typeface="Helvetica" charset="0"/>
              </a:rPr>
              <a:t>banking</a:t>
            </a:r>
          </a:p>
          <a:p>
            <a:pPr lvl="1">
              <a:spcBef>
                <a:spcPct val="0"/>
              </a:spcBef>
              <a:spcAft>
                <a:spcPct val="0"/>
              </a:spcAft>
            </a:pPr>
            <a:r>
              <a:rPr lang="en-US" sz="1800" b="1" dirty="0">
                <a:solidFill>
                  <a:srgbClr val="1F497D"/>
                </a:solidFill>
                <a:ea typeface="Helvetica" charset="0"/>
              </a:rPr>
              <a:t>investing</a:t>
            </a:r>
          </a:p>
          <a:p>
            <a:pPr lvl="1">
              <a:spcBef>
                <a:spcPct val="0"/>
              </a:spcBef>
              <a:spcAft>
                <a:spcPct val="0"/>
              </a:spcAft>
            </a:pPr>
            <a:r>
              <a:rPr lang="en-US" sz="1800" b="1" dirty="0">
                <a:solidFill>
                  <a:srgbClr val="1F497D"/>
                </a:solidFill>
                <a:ea typeface="Helvetica" charset="0"/>
              </a:rPr>
              <a:t>partnering</a:t>
            </a:r>
          </a:p>
          <a:p>
            <a:pPr lvl="1">
              <a:spcBef>
                <a:spcPct val="0"/>
              </a:spcBef>
              <a:spcAft>
                <a:spcPct val="0"/>
              </a:spcAft>
            </a:pPr>
            <a:endParaRPr lang="en-US" sz="1800" b="1" dirty="0">
              <a:solidFill>
                <a:srgbClr val="1F497D"/>
              </a:solidFill>
              <a:ea typeface="Helvetica" charset="0"/>
            </a:endParaRPr>
          </a:p>
          <a:p>
            <a:pPr marL="0" indent="0">
              <a:spcBef>
                <a:spcPct val="0"/>
              </a:spcBef>
              <a:spcAft>
                <a:spcPct val="0"/>
              </a:spcAft>
              <a:buNone/>
            </a:pPr>
            <a:r>
              <a:rPr lang="en-US" b="1" dirty="0">
                <a:solidFill>
                  <a:srgbClr val="1F497D"/>
                </a:solidFill>
                <a:ea typeface="Helvetica" charset="0"/>
              </a:rPr>
              <a:t>Team meetings </a:t>
            </a:r>
          </a:p>
          <a:p>
            <a:pPr>
              <a:spcBef>
                <a:spcPct val="0"/>
              </a:spcBef>
              <a:spcAft>
                <a:spcPct val="0"/>
              </a:spcAft>
            </a:pPr>
            <a:r>
              <a:rPr lang="en-US" sz="1800" b="1" dirty="0">
                <a:solidFill>
                  <a:srgbClr val="1F497D"/>
                </a:solidFill>
                <a:ea typeface="Helvetica" charset="0"/>
              </a:rPr>
              <a:t>immediately following lectures with experts rotating</a:t>
            </a:r>
          </a:p>
          <a:p>
            <a:pPr>
              <a:spcBef>
                <a:spcPct val="0"/>
              </a:spcBef>
              <a:spcAft>
                <a:spcPct val="0"/>
              </a:spcAft>
            </a:pPr>
            <a:r>
              <a:rPr lang="en-US" sz="1800" b="1" dirty="0">
                <a:solidFill>
                  <a:srgbClr val="1F497D"/>
                </a:solidFill>
                <a:ea typeface="Helvetica" charset="0"/>
              </a:rPr>
              <a:t>additional team meetings each week as needed</a:t>
            </a:r>
          </a:p>
          <a:p>
            <a:pPr>
              <a:spcBef>
                <a:spcPct val="0"/>
              </a:spcBef>
              <a:spcAft>
                <a:spcPct val="0"/>
              </a:spcAft>
            </a:pPr>
            <a:endParaRPr lang="en-US" dirty="0">
              <a:solidFill>
                <a:srgbClr val="1F497D"/>
              </a:solidFill>
              <a:ea typeface="Helvetica" charset="0"/>
            </a:endParaRPr>
          </a:p>
        </p:txBody>
      </p:sp>
    </p:spTree>
    <p:extLst>
      <p:ext uri="{BB962C8B-B14F-4D97-AF65-F5344CB8AC3E}">
        <p14:creationId xmlns:p14="http://schemas.microsoft.com/office/powerpoint/2010/main" val="88221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Setting Expectations</a:t>
            </a:r>
          </a:p>
        </p:txBody>
      </p:sp>
      <p:sp>
        <p:nvSpPr>
          <p:cNvPr id="11267" name="Content Placeholder 12"/>
          <p:cNvSpPr>
            <a:spLocks noGrp="1"/>
          </p:cNvSpPr>
          <p:nvPr>
            <p:ph idx="1"/>
          </p:nvPr>
        </p:nvSpPr>
        <p:spPr>
          <a:xfrm>
            <a:off x="0" y="533400"/>
            <a:ext cx="9144000" cy="5257800"/>
          </a:xfrm>
        </p:spPr>
        <p:txBody>
          <a:bodyPr/>
          <a:lstStyle/>
          <a:p>
            <a:pPr>
              <a:spcBef>
                <a:spcPct val="0"/>
              </a:spcBef>
              <a:spcAft>
                <a:spcPct val="0"/>
              </a:spcAft>
            </a:pPr>
            <a:r>
              <a:rPr lang="en-US" sz="1800" b="1" dirty="0">
                <a:solidFill>
                  <a:srgbClr val="1F497D"/>
                </a:solidFill>
                <a:ea typeface="Helvetica" charset="0"/>
              </a:rPr>
              <a:t>Substantial workload, but ‘you get out of the class what you put into it’</a:t>
            </a:r>
          </a:p>
          <a:p>
            <a:pPr>
              <a:spcAft>
                <a:spcPct val="0"/>
              </a:spcAft>
            </a:pPr>
            <a:r>
              <a:rPr lang="en-US" sz="1800" b="1" dirty="0">
                <a:solidFill>
                  <a:srgbClr val="1F497D"/>
                </a:solidFill>
                <a:ea typeface="Helvetica" charset="0"/>
              </a:rPr>
              <a:t>Experiential learning with abundant resources to support teams</a:t>
            </a:r>
          </a:p>
          <a:p>
            <a:pPr>
              <a:spcAft>
                <a:spcPct val="0"/>
              </a:spcAft>
            </a:pPr>
            <a:r>
              <a:rPr lang="en-US" sz="1800" b="1" dirty="0">
                <a:solidFill>
                  <a:schemeClr val="tx2"/>
                </a:solidFill>
                <a:ea typeface="Helvetica" charset="0"/>
              </a:rPr>
              <a:t>Consultations with experts and advisors will be essential</a:t>
            </a:r>
          </a:p>
          <a:p>
            <a:pPr lvl="1">
              <a:spcAft>
                <a:spcPct val="0"/>
              </a:spcAft>
            </a:pPr>
            <a:r>
              <a:rPr lang="en-US" sz="1800" b="1" dirty="0">
                <a:solidFill>
                  <a:schemeClr val="tx2"/>
                </a:solidFill>
                <a:ea typeface="Helvetica" charset="0"/>
              </a:rPr>
              <a:t>‘networking is key to success’</a:t>
            </a:r>
          </a:p>
          <a:p>
            <a:pPr>
              <a:spcAft>
                <a:spcPct val="0"/>
              </a:spcAft>
            </a:pPr>
            <a:r>
              <a:rPr lang="en-US" sz="1800" b="1" dirty="0">
                <a:solidFill>
                  <a:schemeClr val="tx2"/>
                </a:solidFill>
                <a:ea typeface="Helvetica" charset="0"/>
              </a:rPr>
              <a:t>Feedback may be conflicting as in the real world</a:t>
            </a:r>
          </a:p>
          <a:p>
            <a:pPr lvl="1">
              <a:spcAft>
                <a:spcPct val="0"/>
              </a:spcAft>
            </a:pPr>
            <a:r>
              <a:rPr lang="en-US" sz="1800" b="1" dirty="0">
                <a:solidFill>
                  <a:schemeClr val="tx2"/>
                </a:solidFill>
                <a:ea typeface="Helvetica" charset="0"/>
              </a:rPr>
              <a:t>teams will need to determine how to proceed</a:t>
            </a:r>
          </a:p>
          <a:p>
            <a:pPr>
              <a:spcAft>
                <a:spcPct val="0"/>
              </a:spcAft>
            </a:pPr>
            <a:r>
              <a:rPr lang="en-US" sz="1800" b="1" dirty="0">
                <a:solidFill>
                  <a:schemeClr val="tx2"/>
                </a:solidFill>
                <a:ea typeface="Helvetica" charset="0"/>
              </a:rPr>
              <a:t>Leadership / teamwork behaviors </a:t>
            </a:r>
            <a:r>
              <a:rPr lang="mr-IN" sz="1800" b="1" dirty="0">
                <a:solidFill>
                  <a:schemeClr val="tx2"/>
                </a:solidFill>
                <a:ea typeface="Helvetica" charset="0"/>
              </a:rPr>
              <a:t>–</a:t>
            </a:r>
            <a:r>
              <a:rPr lang="en-US" sz="1800" b="1" dirty="0">
                <a:solidFill>
                  <a:schemeClr val="tx2"/>
                </a:solidFill>
                <a:ea typeface="Helvetica" charset="0"/>
              </a:rPr>
              <a:t> be honest, trusting, and vulnerable</a:t>
            </a:r>
          </a:p>
          <a:p>
            <a:pPr lvl="1">
              <a:spcAft>
                <a:spcPct val="0"/>
              </a:spcAft>
            </a:pPr>
            <a:r>
              <a:rPr lang="en-US" sz="1800" b="1" dirty="0">
                <a:solidFill>
                  <a:srgbClr val="1F497D"/>
                </a:solidFill>
                <a:ea typeface="Helvetica" charset="0"/>
              </a:rPr>
              <a:t>1</a:t>
            </a:r>
            <a:r>
              <a:rPr lang="en-US" sz="1800" b="1" baseline="30000" dirty="0">
                <a:solidFill>
                  <a:srgbClr val="1F497D"/>
                </a:solidFill>
                <a:ea typeface="Helvetica" charset="0"/>
              </a:rPr>
              <a:t>st</a:t>
            </a:r>
            <a:r>
              <a:rPr lang="en-US" sz="1800" b="1" dirty="0">
                <a:solidFill>
                  <a:srgbClr val="1F497D"/>
                </a:solidFill>
                <a:ea typeface="Helvetica" charset="0"/>
              </a:rPr>
              <a:t> semester – understand expectations, self-assessment</a:t>
            </a:r>
          </a:p>
          <a:p>
            <a:pPr lvl="1">
              <a:spcAft>
                <a:spcPct val="0"/>
              </a:spcAft>
            </a:pPr>
            <a:r>
              <a:rPr lang="en-US" sz="1800" b="1" dirty="0">
                <a:solidFill>
                  <a:srgbClr val="1F497D"/>
                </a:solidFill>
                <a:ea typeface="Helvetica" charset="0"/>
              </a:rPr>
              <a:t>2</a:t>
            </a:r>
            <a:r>
              <a:rPr lang="en-US" sz="1800" b="1" baseline="30000" dirty="0">
                <a:solidFill>
                  <a:srgbClr val="1F497D"/>
                </a:solidFill>
                <a:ea typeface="Helvetica" charset="0"/>
              </a:rPr>
              <a:t>nd</a:t>
            </a:r>
            <a:r>
              <a:rPr lang="en-US" sz="1800" b="1" dirty="0">
                <a:solidFill>
                  <a:srgbClr val="1F497D"/>
                </a:solidFill>
                <a:ea typeface="Helvetica" charset="0"/>
              </a:rPr>
              <a:t> semester – 360 degree feedback and coaching</a:t>
            </a:r>
          </a:p>
          <a:p>
            <a:pPr lvl="1">
              <a:spcAft>
                <a:spcPct val="0"/>
              </a:spcAft>
            </a:pPr>
            <a:r>
              <a:rPr lang="en-US" sz="1800" b="1" dirty="0">
                <a:solidFill>
                  <a:srgbClr val="1F497D"/>
                </a:solidFill>
                <a:ea typeface="Helvetica" charset="0"/>
              </a:rPr>
              <a:t>Process</a:t>
            </a:r>
            <a:endParaRPr lang="en-US" sz="1400" b="1" dirty="0">
              <a:solidFill>
                <a:srgbClr val="1F497D"/>
              </a:solidFill>
              <a:ea typeface="Helvetica" charset="0"/>
            </a:endParaRPr>
          </a:p>
          <a:p>
            <a:pPr lvl="2">
              <a:spcAft>
                <a:spcPct val="0"/>
              </a:spcAft>
            </a:pPr>
            <a:r>
              <a:rPr lang="en-US" sz="1400" b="1" dirty="0">
                <a:solidFill>
                  <a:srgbClr val="1F497D"/>
                </a:solidFill>
                <a:ea typeface="Helvetica" charset="0"/>
              </a:rPr>
              <a:t>Individual emails to TAs from team members throughout the year</a:t>
            </a:r>
          </a:p>
          <a:p>
            <a:pPr lvl="2">
              <a:spcAft>
                <a:spcPct val="0"/>
              </a:spcAft>
            </a:pPr>
            <a:r>
              <a:rPr lang="en-US" sz="1400" b="1" dirty="0">
                <a:solidFill>
                  <a:srgbClr val="1F497D"/>
                </a:solidFill>
                <a:ea typeface="Helvetica" charset="0"/>
              </a:rPr>
              <a:t>Team 360 degree meetings with update to TA’s</a:t>
            </a:r>
          </a:p>
          <a:p>
            <a:pPr lvl="2">
              <a:spcAft>
                <a:spcPct val="0"/>
              </a:spcAft>
            </a:pPr>
            <a:r>
              <a:rPr lang="en-US" sz="1400" b="1" dirty="0">
                <a:solidFill>
                  <a:srgbClr val="1F497D"/>
                </a:solidFill>
                <a:ea typeface="Helvetica" charset="0"/>
              </a:rPr>
              <a:t>1:1 meetings in November and March with TAs and course director</a:t>
            </a:r>
          </a:p>
          <a:p>
            <a:pPr>
              <a:spcAft>
                <a:spcPct val="0"/>
              </a:spcAft>
            </a:pPr>
            <a:r>
              <a:rPr lang="en-US" sz="1800" b="1" dirty="0">
                <a:solidFill>
                  <a:srgbClr val="1F497D"/>
                </a:solidFill>
                <a:ea typeface="Helvetica" charset="0"/>
              </a:rPr>
              <a:t>Learning process is iterative</a:t>
            </a:r>
          </a:p>
          <a:p>
            <a:pPr lvl="1">
              <a:spcAft>
                <a:spcPct val="0"/>
              </a:spcAft>
            </a:pPr>
            <a:r>
              <a:rPr lang="en-US" sz="1800" b="1" dirty="0">
                <a:solidFill>
                  <a:srgbClr val="1F497D"/>
                </a:solidFill>
                <a:ea typeface="Helvetica" charset="0"/>
              </a:rPr>
              <a:t>Need to optimize and align strategic choices among functional areas</a:t>
            </a:r>
          </a:p>
          <a:p>
            <a:pPr lvl="1">
              <a:spcAft>
                <a:spcPct val="0"/>
              </a:spcAft>
            </a:pPr>
            <a:endParaRPr lang="en-US" b="1" dirty="0">
              <a:solidFill>
                <a:srgbClr val="1F497D"/>
              </a:solidFill>
              <a:ea typeface="Helvetica" charset="0"/>
            </a:endParaRPr>
          </a:p>
          <a:p>
            <a:pPr marL="0" indent="0">
              <a:spcAft>
                <a:spcPct val="0"/>
              </a:spcAft>
              <a:buNone/>
            </a:pPr>
            <a:endParaRPr lang="en-US" b="1" dirty="0">
              <a:solidFill>
                <a:srgbClr val="1F497D"/>
              </a:solidFill>
              <a:ea typeface="Helvetica" charset="0"/>
            </a:endParaRPr>
          </a:p>
          <a:p>
            <a:pPr>
              <a:spcAft>
                <a:spcPct val="0"/>
              </a:spcAft>
            </a:pPr>
            <a:endParaRPr lang="en-US" sz="2400" b="1" dirty="0">
              <a:solidFill>
                <a:srgbClr val="1F497D"/>
              </a:solidFill>
              <a:cs typeface="Arial" charset="0"/>
            </a:endParaRP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endParaRPr lang="en-US" dirty="0"/>
          </a:p>
        </p:txBody>
      </p:sp>
    </p:spTree>
    <p:extLst>
      <p:ext uri="{BB962C8B-B14F-4D97-AF65-F5344CB8AC3E}">
        <p14:creationId xmlns:p14="http://schemas.microsoft.com/office/powerpoint/2010/main" val="272070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(1 of 2)</a:t>
            </a:r>
          </a:p>
        </p:txBody>
      </p:sp>
      <p:sp>
        <p:nvSpPr>
          <p:cNvPr id="11267" name="Content Placeholder 12"/>
          <p:cNvSpPr>
            <a:spLocks noGrp="1"/>
          </p:cNvSpPr>
          <p:nvPr>
            <p:ph idx="1"/>
          </p:nvPr>
        </p:nvSpPr>
        <p:spPr>
          <a:xfrm>
            <a:off x="0" y="228600"/>
            <a:ext cx="9144000" cy="5562600"/>
          </a:xfrm>
        </p:spPr>
        <p:txBody>
          <a:bodyPr/>
          <a:lstStyle/>
          <a:p>
            <a:pPr marL="0" indent="0">
              <a:spcBef>
                <a:spcPct val="0"/>
              </a:spcBef>
              <a:spcAft>
                <a:spcPct val="0"/>
              </a:spcAft>
              <a:buNone/>
            </a:pPr>
            <a:r>
              <a:rPr lang="en-US" sz="1800" b="1" dirty="0">
                <a:solidFill>
                  <a:srgbClr val="C0504D"/>
                </a:solidFill>
                <a:cs typeface="Arial" charset="0"/>
              </a:rPr>
              <a:t>Develop and present integrated plan to finance a healthcare advance</a:t>
            </a:r>
          </a:p>
          <a:p>
            <a:pPr marL="342900" indent="-342900">
              <a:spcBef>
                <a:spcPct val="0"/>
              </a:spcBef>
              <a:spcAft>
                <a:spcPct val="0"/>
              </a:spcAft>
              <a:buFont typeface="+mj-lt"/>
              <a:buAutoNum type="arabicPeriod"/>
            </a:pPr>
            <a:r>
              <a:rPr lang="en-US" sz="1600" b="1" dirty="0">
                <a:solidFill>
                  <a:srgbClr val="1F497D"/>
                </a:solidFill>
                <a:ea typeface="Helvetica" charset="0"/>
              </a:rPr>
              <a:t>Understand scientific basis of product – critically review literature</a:t>
            </a:r>
          </a:p>
          <a:p>
            <a:pPr marL="342900" indent="-342900">
              <a:spcBef>
                <a:spcPct val="0"/>
              </a:spcBef>
              <a:spcAft>
                <a:spcPct val="0"/>
              </a:spcAft>
              <a:buFont typeface="+mj-lt"/>
              <a:buAutoNum type="arabicPeriod"/>
            </a:pPr>
            <a:r>
              <a:rPr lang="en-US" sz="1600" b="1" dirty="0">
                <a:solidFill>
                  <a:srgbClr val="1F497D"/>
                </a:solidFill>
                <a:ea typeface="Helvetica" charset="0"/>
              </a:rPr>
              <a:t>Evaluate and understand clinical unmet need that product could fill</a:t>
            </a:r>
          </a:p>
          <a:p>
            <a:pPr marL="342900" indent="-342900">
              <a:spcBef>
                <a:spcPct val="0"/>
              </a:spcBef>
              <a:spcAft>
                <a:spcPct val="0"/>
              </a:spcAft>
              <a:buFont typeface="+mj-lt"/>
              <a:buAutoNum type="arabicPeriod"/>
            </a:pPr>
            <a:r>
              <a:rPr lang="en-US" sz="1600" b="1" dirty="0">
                <a:solidFill>
                  <a:srgbClr val="1F497D"/>
                </a:solidFill>
                <a:ea typeface="Helvetica" charset="0"/>
              </a:rPr>
              <a:t>Identify key attributes of product that can deliver relevant clinical advance</a:t>
            </a:r>
          </a:p>
          <a:p>
            <a:pPr marL="342900" indent="-342900">
              <a:spcBef>
                <a:spcPct val="0"/>
              </a:spcBef>
              <a:spcAft>
                <a:spcPct val="0"/>
              </a:spcAft>
              <a:buFont typeface="+mj-lt"/>
              <a:buAutoNum type="arabicPeriod"/>
            </a:pPr>
            <a:r>
              <a:rPr lang="en-US" sz="1600" b="1" dirty="0">
                <a:solidFill>
                  <a:srgbClr val="1F497D"/>
                </a:solidFill>
                <a:ea typeface="Helvetica" charset="0"/>
              </a:rPr>
              <a:t>Write target product profile, clinical indication, draft development strategies</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Evaluate the market opportunity and make strategic choices</a:t>
            </a:r>
          </a:p>
          <a:p>
            <a:pPr marL="342900" indent="-342900">
              <a:spcBef>
                <a:spcPct val="0"/>
              </a:spcBef>
              <a:spcAft>
                <a:spcPct val="0"/>
              </a:spcAft>
              <a:buFont typeface="+mj-lt"/>
              <a:buAutoNum type="arabicPeriod"/>
            </a:pPr>
            <a:r>
              <a:rPr lang="en-US" sz="1600" b="1" dirty="0">
                <a:solidFill>
                  <a:srgbClr val="1F497D"/>
                </a:solidFill>
                <a:ea typeface="Helvetica" charset="0"/>
              </a:rPr>
              <a:t>Evaluate pricing and reimbursement challenges and and key success factors</a:t>
            </a:r>
          </a:p>
          <a:p>
            <a:pPr marL="342900" indent="-342900">
              <a:spcBef>
                <a:spcPct val="0"/>
              </a:spcBef>
              <a:spcAft>
                <a:spcPct val="0"/>
              </a:spcAft>
              <a:buFont typeface="+mj-lt"/>
              <a:buAutoNum type="arabicPeriod"/>
            </a:pPr>
            <a:r>
              <a:rPr lang="en-US" sz="1600" b="1" dirty="0">
                <a:solidFill>
                  <a:srgbClr val="1F497D"/>
                </a:solidFill>
                <a:ea typeface="Helvetica" charset="0"/>
              </a:rPr>
              <a:t>Create transparent assumption based revenue / expense projections (US and ex-US)</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Create a sound development </a:t>
            </a:r>
            <a:r>
              <a:rPr lang="en-US" sz="1600" b="1" u="sng" dirty="0">
                <a:solidFill>
                  <a:srgbClr val="1F497D"/>
                </a:solidFill>
                <a:ea typeface="Helvetica" charset="0"/>
              </a:rPr>
              <a:t>strategy</a:t>
            </a:r>
            <a:r>
              <a:rPr lang="en-US" sz="1600" b="1" dirty="0">
                <a:solidFill>
                  <a:srgbClr val="1F497D"/>
                </a:solidFill>
                <a:ea typeface="Helvetica" charset="0"/>
              </a:rPr>
              <a:t> (preclinical and clinical)</a:t>
            </a:r>
          </a:p>
          <a:p>
            <a:pPr marL="342900" indent="-342900">
              <a:spcBef>
                <a:spcPct val="0"/>
              </a:spcBef>
              <a:spcAft>
                <a:spcPct val="0"/>
              </a:spcAft>
              <a:buFont typeface="+mj-lt"/>
              <a:buAutoNum type="arabicPeriod"/>
            </a:pPr>
            <a:r>
              <a:rPr lang="en-US" sz="1600" b="1" dirty="0">
                <a:solidFill>
                  <a:srgbClr val="1F497D"/>
                </a:solidFill>
                <a:ea typeface="Helvetica" charset="0"/>
              </a:rPr>
              <a:t>Create a detailed clinical development </a:t>
            </a:r>
            <a:r>
              <a:rPr lang="en-US" sz="1600" b="1" u="sng" dirty="0">
                <a:solidFill>
                  <a:srgbClr val="1F497D"/>
                </a:solidFill>
                <a:ea typeface="Helvetica" charset="0"/>
              </a:rPr>
              <a:t>plan</a:t>
            </a:r>
            <a:r>
              <a:rPr lang="en-US" sz="1600" b="1" dirty="0">
                <a:solidFill>
                  <a:srgbClr val="1F497D"/>
                </a:solidFill>
                <a:ea typeface="Helvetica" charset="0"/>
              </a:rPr>
              <a:t> for each regulatory phase</a:t>
            </a:r>
          </a:p>
          <a:p>
            <a:pPr marL="342900" indent="-342900">
              <a:spcBef>
                <a:spcPct val="0"/>
              </a:spcBef>
              <a:spcAft>
                <a:spcPct val="0"/>
              </a:spcAft>
              <a:buFont typeface="+mj-lt"/>
              <a:buAutoNum type="arabicPeriod"/>
            </a:pPr>
            <a:r>
              <a:rPr lang="en-US" sz="1600" b="1" dirty="0">
                <a:solidFill>
                  <a:srgbClr val="1F497D"/>
                </a:solidFill>
                <a:ea typeface="Helvetica" charset="0"/>
              </a:rPr>
              <a:t>Create a financial model and develop pro forma with key sensitivities</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Create a milestone based operating plan that links directly with optimal recommended financing plan to minimize the cost of capital</a:t>
            </a:r>
          </a:p>
          <a:p>
            <a:pPr marL="342900" indent="-342900">
              <a:spcBef>
                <a:spcPct val="0"/>
              </a:spcBef>
              <a:spcAft>
                <a:spcPct val="0"/>
              </a:spcAft>
              <a:buFont typeface="+mj-lt"/>
              <a:buAutoNum type="arabicPeriod"/>
            </a:pPr>
            <a:r>
              <a:rPr lang="en-US" sz="1600" b="1" dirty="0">
                <a:solidFill>
                  <a:srgbClr val="1F497D"/>
                </a:solidFill>
                <a:ea typeface="Helvetica" charset="0"/>
              </a:rPr>
              <a:t>Develop time based valuation and evaluate exit opportunities for investors</a:t>
            </a:r>
          </a:p>
          <a:p>
            <a:pPr marL="342900" indent="-342900">
              <a:spcBef>
                <a:spcPct val="0"/>
              </a:spcBef>
              <a:spcAft>
                <a:spcPct val="0"/>
              </a:spcAft>
              <a:buFont typeface="+mj-lt"/>
              <a:buAutoNum type="arabicPeriod"/>
            </a:pPr>
            <a:endParaRPr lang="en-US" sz="1800"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
        <p:nvSpPr>
          <p:cNvPr id="3" name="TextBox 2"/>
          <p:cNvSpPr txBox="1"/>
          <p:nvPr/>
        </p:nvSpPr>
        <p:spPr>
          <a:xfrm rot="16200000">
            <a:off x="-100065" y="1310325"/>
            <a:ext cx="569462" cy="369332"/>
          </a:xfrm>
          <a:prstGeom prst="rect">
            <a:avLst/>
          </a:prstGeom>
          <a:noFill/>
        </p:spPr>
        <p:txBody>
          <a:bodyPr wrap="none" rtlCol="0">
            <a:spAutoFit/>
          </a:bodyPr>
          <a:lstStyle/>
          <a:p>
            <a:r>
              <a:rPr lang="en-US" b="1" dirty="0">
                <a:solidFill>
                  <a:srgbClr val="C0504D"/>
                </a:solidFill>
              </a:rPr>
              <a:t>Oct</a:t>
            </a:r>
          </a:p>
        </p:txBody>
      </p:sp>
      <p:sp>
        <p:nvSpPr>
          <p:cNvPr id="8" name="TextBox 7"/>
          <p:cNvSpPr txBox="1"/>
          <p:nvPr/>
        </p:nvSpPr>
        <p:spPr>
          <a:xfrm rot="16200000">
            <a:off x="-119394" y="2786395"/>
            <a:ext cx="608122" cy="369332"/>
          </a:xfrm>
          <a:prstGeom prst="rect">
            <a:avLst/>
          </a:prstGeom>
          <a:noFill/>
        </p:spPr>
        <p:txBody>
          <a:bodyPr wrap="none" rtlCol="0">
            <a:spAutoFit/>
          </a:bodyPr>
          <a:lstStyle/>
          <a:p>
            <a:r>
              <a:rPr lang="en-US" b="1" dirty="0">
                <a:solidFill>
                  <a:srgbClr val="C0504D"/>
                </a:solidFill>
              </a:rPr>
              <a:t>Dec</a:t>
            </a:r>
          </a:p>
        </p:txBody>
      </p:sp>
      <p:sp>
        <p:nvSpPr>
          <p:cNvPr id="9" name="TextBox 8"/>
          <p:cNvSpPr txBox="1"/>
          <p:nvPr/>
        </p:nvSpPr>
        <p:spPr>
          <a:xfrm rot="16200000">
            <a:off x="-112857" y="3999058"/>
            <a:ext cx="595047" cy="369332"/>
          </a:xfrm>
          <a:prstGeom prst="rect">
            <a:avLst/>
          </a:prstGeom>
          <a:noFill/>
        </p:spPr>
        <p:txBody>
          <a:bodyPr wrap="none" rtlCol="0">
            <a:spAutoFit/>
          </a:bodyPr>
          <a:lstStyle/>
          <a:p>
            <a:r>
              <a:rPr lang="en-US" b="1" dirty="0">
                <a:solidFill>
                  <a:srgbClr val="C0504D"/>
                </a:solidFill>
              </a:rPr>
              <a:t>Feb</a:t>
            </a:r>
          </a:p>
        </p:txBody>
      </p:sp>
      <p:sp>
        <p:nvSpPr>
          <p:cNvPr id="10" name="TextBox 9"/>
          <p:cNvSpPr txBox="1"/>
          <p:nvPr/>
        </p:nvSpPr>
        <p:spPr>
          <a:xfrm rot="16200000">
            <a:off x="-170564" y="5199766"/>
            <a:ext cx="710463" cy="369332"/>
          </a:xfrm>
          <a:prstGeom prst="rect">
            <a:avLst/>
          </a:prstGeom>
          <a:noFill/>
        </p:spPr>
        <p:txBody>
          <a:bodyPr wrap="none" rtlCol="0">
            <a:spAutoFit/>
          </a:bodyPr>
          <a:lstStyle/>
          <a:p>
            <a:r>
              <a:rPr lang="en-US" b="1" dirty="0">
                <a:solidFill>
                  <a:srgbClr val="C0504D"/>
                </a:solidFill>
              </a:rPr>
              <a:t>April</a:t>
            </a:r>
          </a:p>
        </p:txBody>
      </p:sp>
    </p:spTree>
    <p:extLst>
      <p:ext uri="{BB962C8B-B14F-4D97-AF65-F5344CB8AC3E}">
        <p14:creationId xmlns:p14="http://schemas.microsoft.com/office/powerpoint/2010/main" val="33257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4" end="1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(2 of 2)</a:t>
            </a:r>
          </a:p>
        </p:txBody>
      </p:sp>
      <p:sp>
        <p:nvSpPr>
          <p:cNvPr id="11267" name="Content Placeholder 12"/>
          <p:cNvSpPr>
            <a:spLocks noGrp="1"/>
          </p:cNvSpPr>
          <p:nvPr>
            <p:ph idx="1"/>
          </p:nvPr>
        </p:nvSpPr>
        <p:spPr>
          <a:xfrm>
            <a:off x="0" y="0"/>
            <a:ext cx="9144000" cy="5943600"/>
          </a:xfrm>
        </p:spPr>
        <p:txBody>
          <a:bodyPr/>
          <a:lstStyle/>
          <a:p>
            <a:pPr marL="0" indent="0">
              <a:spcBef>
                <a:spcPct val="0"/>
              </a:spcBef>
              <a:spcAft>
                <a:spcPct val="0"/>
              </a:spcAft>
              <a:buNone/>
            </a:pPr>
            <a:endParaRPr lang="en-US" b="1" dirty="0">
              <a:solidFill>
                <a:srgbClr val="1F497D"/>
              </a:solidFill>
              <a:cs typeface="Arial" charset="0"/>
            </a:endParaRPr>
          </a:p>
          <a:p>
            <a:pPr marL="0" indent="0">
              <a:spcBef>
                <a:spcPct val="0"/>
              </a:spcBef>
              <a:spcAft>
                <a:spcPct val="0"/>
              </a:spcAft>
              <a:buNone/>
            </a:pPr>
            <a:r>
              <a:rPr lang="en-US" sz="1800" b="1" dirty="0">
                <a:solidFill>
                  <a:srgbClr val="C0504D"/>
                </a:solidFill>
                <a:cs typeface="Arial" charset="0"/>
              </a:rPr>
              <a:t>Understand and develop individual leadership / teamwork behaviors</a:t>
            </a:r>
          </a:p>
          <a:p>
            <a:pPr marL="0" indent="0">
              <a:spcBef>
                <a:spcPct val="0"/>
              </a:spcBef>
              <a:spcAft>
                <a:spcPct val="0"/>
              </a:spcAft>
              <a:buNone/>
            </a:pPr>
            <a:endParaRPr lang="en-US" sz="1800" b="1" dirty="0">
              <a:solidFill>
                <a:srgbClr val="C0504D"/>
              </a:solidFill>
              <a:cs typeface="Arial" charset="0"/>
            </a:endParaRPr>
          </a:p>
          <a:p>
            <a:pPr>
              <a:spcBef>
                <a:spcPct val="0"/>
              </a:spcBef>
              <a:spcAft>
                <a:spcPct val="0"/>
              </a:spcAft>
            </a:pPr>
            <a:r>
              <a:rPr lang="en-US" sz="1800" b="1" dirty="0">
                <a:solidFill>
                  <a:schemeClr val="tx2"/>
                </a:solidFill>
                <a:ea typeface="Helvetica" charset="0"/>
                <a:cs typeface="Arial" charset="0"/>
              </a:rPr>
              <a:t>Coaching throughout semester</a:t>
            </a:r>
          </a:p>
          <a:p>
            <a:pPr lvl="1">
              <a:spcBef>
                <a:spcPct val="0"/>
              </a:spcBef>
              <a:spcAft>
                <a:spcPct val="0"/>
              </a:spcAft>
            </a:pPr>
            <a:endParaRPr lang="en-US" sz="1800" b="1" dirty="0">
              <a:solidFill>
                <a:schemeClr val="tx2"/>
              </a:solidFill>
              <a:ea typeface="Helvetica" charset="0"/>
              <a:cs typeface="Arial" charset="0"/>
            </a:endParaRPr>
          </a:p>
          <a:p>
            <a:pPr lvl="1">
              <a:spcBef>
                <a:spcPct val="0"/>
              </a:spcBef>
              <a:spcAft>
                <a:spcPct val="0"/>
              </a:spcAft>
            </a:pPr>
            <a:r>
              <a:rPr lang="en-US" sz="1800" b="1" dirty="0">
                <a:solidFill>
                  <a:schemeClr val="tx2"/>
                </a:solidFill>
                <a:ea typeface="Helvetica" charset="0"/>
                <a:cs typeface="Arial" charset="0"/>
              </a:rPr>
              <a:t>TA’s are your direct ‘manager’</a:t>
            </a:r>
          </a:p>
          <a:p>
            <a:pPr lvl="2">
              <a:spcBef>
                <a:spcPct val="0"/>
              </a:spcBef>
              <a:spcAft>
                <a:spcPct val="0"/>
              </a:spcAft>
            </a:pPr>
            <a:r>
              <a:rPr lang="en-US" sz="1400" b="1" dirty="0">
                <a:solidFill>
                  <a:schemeClr val="tx2"/>
                </a:solidFill>
                <a:ea typeface="Helvetica" charset="0"/>
                <a:cs typeface="Arial" charset="0"/>
              </a:rPr>
              <a:t>Will attend Friday team meetings, other team meetings as needed, and will collect email impressions from each individual on a regular basis.</a:t>
            </a:r>
          </a:p>
          <a:p>
            <a:pPr lvl="2">
              <a:spcBef>
                <a:spcPct val="0"/>
              </a:spcBef>
              <a:spcAft>
                <a:spcPct val="0"/>
              </a:spcAft>
            </a:pPr>
            <a:endParaRPr lang="en-US" sz="1400" b="1" dirty="0">
              <a:solidFill>
                <a:schemeClr val="tx2"/>
              </a:solidFill>
              <a:ea typeface="Helvetica" charset="0"/>
              <a:cs typeface="Arial" charset="0"/>
            </a:endParaRPr>
          </a:p>
          <a:p>
            <a:pPr lvl="2">
              <a:spcBef>
                <a:spcPct val="0"/>
              </a:spcBef>
              <a:spcAft>
                <a:spcPct val="0"/>
              </a:spcAft>
            </a:pPr>
            <a:r>
              <a:rPr lang="en-US" sz="1400" b="1" dirty="0">
                <a:solidFill>
                  <a:schemeClr val="tx2"/>
                </a:solidFill>
                <a:ea typeface="Helvetica" charset="0"/>
                <a:cs typeface="Arial" charset="0"/>
              </a:rPr>
              <a:t>Will meet with each of you individually each semester to discuss leadership and teamwork behaviors to provide feedback and guidance</a:t>
            </a:r>
          </a:p>
          <a:p>
            <a:pPr marL="0" indent="0">
              <a:spcBef>
                <a:spcPct val="0"/>
              </a:spcBef>
              <a:spcAft>
                <a:spcPct val="0"/>
              </a:spcAft>
              <a:buNone/>
            </a:pPr>
            <a:endParaRPr lang="en-US" sz="1800" b="1" dirty="0">
              <a:solidFill>
                <a:schemeClr val="tx2"/>
              </a:solidFill>
              <a:ea typeface="Helvetica" charset="0"/>
              <a:cs typeface="Arial" charset="0"/>
            </a:endParaRPr>
          </a:p>
          <a:p>
            <a:pPr lvl="1">
              <a:spcBef>
                <a:spcPct val="0"/>
              </a:spcBef>
              <a:spcAft>
                <a:spcPct val="0"/>
              </a:spcAft>
            </a:pPr>
            <a:r>
              <a:rPr lang="en-US" sz="1800" b="1" dirty="0">
                <a:solidFill>
                  <a:schemeClr val="accent2"/>
                </a:solidFill>
                <a:ea typeface="Helvetica" charset="0"/>
                <a:cs typeface="Arial" charset="0"/>
              </a:rPr>
              <a:t>My office hours in McNeil 111 - by appointment</a:t>
            </a:r>
          </a:p>
          <a:p>
            <a:pPr lvl="2">
              <a:spcBef>
                <a:spcPct val="0"/>
              </a:spcBef>
              <a:spcAft>
                <a:spcPct val="0"/>
              </a:spcAft>
            </a:pPr>
            <a:r>
              <a:rPr lang="en-US" sz="1400" b="1" dirty="0">
                <a:solidFill>
                  <a:schemeClr val="accent2"/>
                </a:solidFill>
                <a:ea typeface="Helvetica" charset="0"/>
                <a:cs typeface="Arial" charset="0"/>
              </a:rPr>
              <a:t>Friday mornings; will schedule other days if necessary</a:t>
            </a:r>
          </a:p>
          <a:p>
            <a:pPr lvl="2">
              <a:spcBef>
                <a:spcPct val="0"/>
              </a:spcBef>
              <a:spcAft>
                <a:spcPct val="0"/>
              </a:spcAft>
            </a:pPr>
            <a:r>
              <a:rPr lang="en-US" sz="1400" b="1" dirty="0" err="1">
                <a:solidFill>
                  <a:schemeClr val="accent2"/>
                </a:solidFill>
                <a:ea typeface="Helvetica" charset="0"/>
                <a:cs typeface="Arial" charset="0"/>
              </a:rPr>
              <a:t>nichs@wharton.upenn.edu</a:t>
            </a:r>
            <a:endParaRPr lang="en-US" sz="1400" b="1" dirty="0">
              <a:solidFill>
                <a:schemeClr val="accent2"/>
              </a:solidFill>
              <a:ea typeface="Helvetica" charset="0"/>
              <a:cs typeface="Arial" charset="0"/>
            </a:endParaRPr>
          </a:p>
          <a:p>
            <a:pPr lvl="2">
              <a:spcBef>
                <a:spcPct val="0"/>
              </a:spcBef>
              <a:spcAft>
                <a:spcPct val="0"/>
              </a:spcAft>
            </a:pPr>
            <a:endParaRPr lang="en-US" sz="1400" b="1" dirty="0">
              <a:solidFill>
                <a:schemeClr val="tx2"/>
              </a:solidFill>
              <a:ea typeface="Helvetica" charset="0"/>
              <a:cs typeface="Arial" charset="0"/>
            </a:endParaRPr>
          </a:p>
          <a:p>
            <a:pPr lvl="2">
              <a:spcBef>
                <a:spcPct val="0"/>
              </a:spcBef>
              <a:spcAft>
                <a:spcPct val="0"/>
              </a:spcAft>
            </a:pPr>
            <a:r>
              <a:rPr lang="en-US" sz="1400" b="1" dirty="0">
                <a:solidFill>
                  <a:srgbClr val="C00000"/>
                </a:solidFill>
                <a:ea typeface="Helvetica" charset="0"/>
                <a:cs typeface="Arial" charset="0"/>
              </a:rPr>
              <a:t>In addition to encouraging you to schedule a meeting anytime, each student will schedule a 1:1 with me after your 1:1 meetings with your TA during November and March to discuss leadership and teamwork</a:t>
            </a:r>
          </a:p>
          <a:p>
            <a:pPr lvl="2">
              <a:spcBef>
                <a:spcPct val="0"/>
              </a:spcBef>
              <a:spcAft>
                <a:spcPct val="0"/>
              </a:spcAft>
            </a:pPr>
            <a:endParaRPr lang="en-US" sz="1400" b="1" dirty="0">
              <a:solidFill>
                <a:schemeClr val="tx2"/>
              </a:solidFill>
              <a:ea typeface="Helvetica" charset="0"/>
              <a:cs typeface="Arial" charset="0"/>
            </a:endParaRPr>
          </a:p>
          <a:p>
            <a:pPr lvl="1">
              <a:spcBef>
                <a:spcPct val="0"/>
              </a:spcBef>
              <a:spcAft>
                <a:spcPct val="0"/>
              </a:spcAft>
            </a:pPr>
            <a:r>
              <a:rPr lang="en-US" sz="1800" b="1" dirty="0">
                <a:solidFill>
                  <a:schemeClr val="tx2"/>
                </a:solidFill>
                <a:ea typeface="Helvetica" charset="0"/>
                <a:cs typeface="Arial" charset="0"/>
              </a:rPr>
              <a:t>Joan Lau, PhD, assistant course director</a:t>
            </a:r>
          </a:p>
          <a:p>
            <a:pPr lvl="2">
              <a:spcBef>
                <a:spcPct val="0"/>
              </a:spcBef>
              <a:spcAft>
                <a:spcPct val="0"/>
              </a:spcAft>
            </a:pPr>
            <a:r>
              <a:rPr lang="en-US" sz="1400" b="1" dirty="0">
                <a:solidFill>
                  <a:schemeClr val="tx2"/>
                </a:solidFill>
                <a:ea typeface="Helvetica" charset="0"/>
                <a:cs typeface="Arial" charset="0"/>
              </a:rPr>
              <a:t>Available to provide advice and guidance, meets with team as needed</a:t>
            </a:r>
          </a:p>
          <a:p>
            <a:pPr lvl="2">
              <a:spcBef>
                <a:spcPct val="0"/>
              </a:spcBef>
              <a:spcAft>
                <a:spcPct val="0"/>
              </a:spcAft>
            </a:pPr>
            <a:r>
              <a:rPr lang="en-US" sz="1400" b="1" dirty="0" err="1">
                <a:solidFill>
                  <a:schemeClr val="tx2"/>
                </a:solidFill>
                <a:ea typeface="Helvetica" charset="0"/>
                <a:cs typeface="Arial" charset="0"/>
              </a:rPr>
              <a:t>jlau@wharton.upenn.edu</a:t>
            </a:r>
            <a:endParaRPr lang="en-US" sz="1400" b="1" dirty="0">
              <a:solidFill>
                <a:schemeClr val="tx2"/>
              </a:solidFill>
              <a:ea typeface="Helvetica" charset="0"/>
              <a:cs typeface="Arial" charset="0"/>
            </a:endParaRPr>
          </a:p>
          <a:p>
            <a:pPr lvl="1">
              <a:spcBef>
                <a:spcPct val="0"/>
              </a:spcBef>
              <a:spcAft>
                <a:spcPct val="0"/>
              </a:spcAft>
            </a:pPr>
            <a:endParaRPr lang="en-US" b="1" dirty="0">
              <a:solidFill>
                <a:schemeClr val="tx2"/>
              </a:solidFill>
              <a:ea typeface="Helvetica" charset="0"/>
              <a:cs typeface="Arial" charset="0"/>
            </a:endParaRPr>
          </a:p>
          <a:p>
            <a:pPr>
              <a:spcBef>
                <a:spcPct val="0"/>
              </a:spcBef>
              <a:spcAft>
                <a:spcPct val="0"/>
              </a:spcAft>
            </a:pPr>
            <a:endParaRPr lang="en-US" b="1" dirty="0">
              <a:solidFill>
                <a:schemeClr val="tx2"/>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269015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04800"/>
            <a:ext cx="9144000" cy="5715000"/>
          </a:xfrm>
        </p:spPr>
        <p:txBody>
          <a:bodyPr/>
          <a:lstStyle/>
          <a:p>
            <a:pPr>
              <a:spcBef>
                <a:spcPct val="0"/>
              </a:spcBef>
              <a:spcAft>
                <a:spcPct val="0"/>
              </a:spcAft>
            </a:pPr>
            <a:r>
              <a:rPr lang="en-US" sz="1800" b="1" dirty="0">
                <a:solidFill>
                  <a:srgbClr val="1F497D"/>
                </a:solidFill>
                <a:ea typeface="Helvetica" charset="0"/>
              </a:rPr>
              <a:t>September</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 – Steven Nichtberger, MD</a:t>
            </a:r>
          </a:p>
          <a:p>
            <a:pPr lvl="2">
              <a:spcBef>
                <a:spcPct val="0"/>
              </a:spcBef>
              <a:spcAft>
                <a:spcPct val="0"/>
              </a:spcAft>
            </a:pPr>
            <a:r>
              <a:rPr lang="en-US" sz="1400" b="1" dirty="0">
                <a:solidFill>
                  <a:srgbClr val="1F497D"/>
                </a:solidFill>
                <a:ea typeface="Helvetica" charset="0"/>
              </a:rPr>
              <a:t>Introductions</a:t>
            </a:r>
          </a:p>
          <a:p>
            <a:pPr lvl="2">
              <a:spcBef>
                <a:spcPct val="0"/>
              </a:spcBef>
              <a:spcAft>
                <a:spcPct val="0"/>
              </a:spcAft>
            </a:pPr>
            <a:r>
              <a:rPr lang="en-US" sz="1400" b="1" dirty="0">
                <a:solidFill>
                  <a:srgbClr val="1F497D"/>
                </a:solidFill>
                <a:ea typeface="Helvetica" charset="0"/>
              </a:rPr>
              <a:t>Course overview – philosophy, objectives, approach, syllabus, grading</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8 – Steven </a:t>
            </a:r>
            <a:r>
              <a:rPr lang="en-US" sz="1800" b="1" dirty="0" err="1">
                <a:solidFill>
                  <a:srgbClr val="1F497D"/>
                </a:solidFill>
                <a:ea typeface="Helvetica" charset="0"/>
              </a:rPr>
              <a:t>Nichtberger</a:t>
            </a:r>
            <a:r>
              <a:rPr lang="en-US" sz="1800" b="1" dirty="0">
                <a:solidFill>
                  <a:srgbClr val="1F497D"/>
                </a:solidFill>
                <a:ea typeface="Helvetica" charset="0"/>
              </a:rPr>
              <a:t>, MD </a:t>
            </a:r>
          </a:p>
          <a:p>
            <a:pPr lvl="2">
              <a:spcBef>
                <a:spcPct val="0"/>
              </a:spcBef>
              <a:spcAft>
                <a:spcPct val="0"/>
              </a:spcAft>
            </a:pPr>
            <a:r>
              <a:rPr lang="en-US" sz="1400" b="1" dirty="0">
                <a:solidFill>
                  <a:srgbClr val="1F497D"/>
                </a:solidFill>
                <a:ea typeface="Helvetica" charset="0"/>
              </a:rPr>
              <a:t>Leadership / teamwork behaviors and teamwork: foundational concepts</a:t>
            </a:r>
          </a:p>
          <a:p>
            <a:pPr lvl="2">
              <a:spcBef>
                <a:spcPct val="0"/>
              </a:spcBef>
              <a:spcAft>
                <a:spcPct val="0"/>
              </a:spcAft>
            </a:pPr>
            <a:r>
              <a:rPr lang="en-US" sz="1400" b="1" dirty="0">
                <a:solidFill>
                  <a:srgbClr val="1F497D"/>
                </a:solidFill>
                <a:ea typeface="Helvetica" charset="0"/>
              </a:rPr>
              <a:t>Example of final presentation</a:t>
            </a:r>
          </a:p>
          <a:p>
            <a:pPr lvl="3">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15 – Steven </a:t>
            </a:r>
            <a:r>
              <a:rPr lang="en-US" sz="1800" b="1" dirty="0" err="1">
                <a:solidFill>
                  <a:srgbClr val="1F497D"/>
                </a:solidFill>
                <a:ea typeface="Helvetica" charset="0"/>
              </a:rPr>
              <a:t>Nichtberger</a:t>
            </a:r>
            <a:r>
              <a:rPr lang="en-US" sz="1800" b="1" dirty="0">
                <a:solidFill>
                  <a:srgbClr val="1F497D"/>
                </a:solidFill>
                <a:ea typeface="Helvetica" charset="0"/>
              </a:rPr>
              <a:t>, MD</a:t>
            </a:r>
          </a:p>
          <a:p>
            <a:pPr lvl="2">
              <a:spcBef>
                <a:spcPct val="0"/>
              </a:spcBef>
              <a:spcAft>
                <a:spcPct val="0"/>
              </a:spcAft>
            </a:pPr>
            <a:r>
              <a:rPr lang="en-US" sz="1400" b="1" dirty="0">
                <a:solidFill>
                  <a:srgbClr val="1F497D"/>
                </a:solidFill>
                <a:ea typeface="Helvetica" charset="0"/>
              </a:rPr>
              <a:t>‘A sure thing is not’</a:t>
            </a:r>
          </a:p>
          <a:p>
            <a:pPr lvl="3">
              <a:spcBef>
                <a:spcPct val="0"/>
              </a:spcBef>
              <a:spcAft>
                <a:spcPct val="0"/>
              </a:spcAft>
            </a:pPr>
            <a:r>
              <a:rPr lang="en-US" sz="1400" b="1" dirty="0">
                <a:solidFill>
                  <a:srgbClr val="1F497D"/>
                </a:solidFill>
                <a:ea typeface="Helvetica" charset="0"/>
              </a:rPr>
              <a:t>History of the industry: Project selection criteria</a:t>
            </a:r>
          </a:p>
          <a:p>
            <a:pPr lvl="3">
              <a:spcBef>
                <a:spcPct val="0"/>
              </a:spcBef>
              <a:spcAft>
                <a:spcPct val="0"/>
              </a:spcAft>
            </a:pPr>
            <a:r>
              <a:rPr lang="en-US" sz="1400" b="1" dirty="0">
                <a:solidFill>
                  <a:srgbClr val="1F497D"/>
                </a:solidFill>
                <a:ea typeface="Helvetica" charset="0"/>
              </a:rPr>
              <a:t>Project presentations and selection; team formation</a:t>
            </a:r>
          </a:p>
          <a:p>
            <a:pPr marL="457200" lvl="1" indent="0">
              <a:spcBef>
                <a:spcPct val="0"/>
              </a:spcBef>
              <a:spcAft>
                <a:spcPct val="0"/>
              </a:spcAft>
              <a:buNone/>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22 – Robert Gould, PhD – Merck R&amp;D (retired); CEO Fulcrum</a:t>
            </a:r>
          </a:p>
          <a:p>
            <a:pPr lvl="2">
              <a:spcBef>
                <a:spcPct val="0"/>
              </a:spcBef>
              <a:spcAft>
                <a:spcPct val="0"/>
              </a:spcAft>
            </a:pPr>
            <a:r>
              <a:rPr lang="en-US" sz="1400" b="1" dirty="0">
                <a:solidFill>
                  <a:srgbClr val="1F497D"/>
                </a:solidFill>
                <a:ea typeface="Helvetica" charset="0"/>
              </a:rPr>
              <a:t>Preclinical research – targets, chemistry, PK, PD, assays, biologic effects, GLP safety and regulatory requirements to IND</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29 – Laura </a:t>
            </a:r>
            <a:r>
              <a:rPr lang="en-US" sz="1800" b="1" dirty="0" err="1">
                <a:solidFill>
                  <a:srgbClr val="1F497D"/>
                </a:solidFill>
                <a:ea typeface="Helvetica" charset="0"/>
              </a:rPr>
              <a:t>Bessen</a:t>
            </a:r>
            <a:r>
              <a:rPr lang="en-US" sz="1800" b="1" dirty="0">
                <a:solidFill>
                  <a:srgbClr val="1F497D"/>
                </a:solidFill>
                <a:ea typeface="Helvetica" charset="0"/>
              </a:rPr>
              <a:t>, MD – Head US Medical, BMS (retired)</a:t>
            </a:r>
          </a:p>
          <a:p>
            <a:pPr lvl="2">
              <a:spcBef>
                <a:spcPct val="0"/>
              </a:spcBef>
              <a:spcAft>
                <a:spcPct val="0"/>
              </a:spcAft>
            </a:pPr>
            <a:r>
              <a:rPr lang="en-US" sz="1400" b="1" dirty="0">
                <a:solidFill>
                  <a:srgbClr val="1F497D"/>
                </a:solidFill>
                <a:ea typeface="Helvetica" charset="0"/>
              </a:rPr>
              <a:t>‘A problem well stated is half solved’</a:t>
            </a:r>
          </a:p>
          <a:p>
            <a:pPr lvl="3">
              <a:spcBef>
                <a:spcPct val="0"/>
              </a:spcBef>
              <a:spcAft>
                <a:spcPct val="0"/>
              </a:spcAft>
            </a:pPr>
            <a:r>
              <a:rPr lang="en-US" sz="1400" b="1" dirty="0">
                <a:solidFill>
                  <a:srgbClr val="1F497D"/>
                </a:solidFill>
                <a:ea typeface="Helvetica" charset="0"/>
              </a:rPr>
              <a:t>How companies organize to develop a product</a:t>
            </a:r>
          </a:p>
          <a:p>
            <a:pPr lvl="3">
              <a:spcBef>
                <a:spcPct val="0"/>
              </a:spcBef>
              <a:spcAft>
                <a:spcPct val="0"/>
              </a:spcAft>
            </a:pPr>
            <a:r>
              <a:rPr lang="en-US" sz="1400" b="1" dirty="0">
                <a:solidFill>
                  <a:srgbClr val="1F497D"/>
                </a:solidFill>
                <a:ea typeface="Helvetica" charset="0"/>
              </a:rPr>
              <a:t>Developing a target product profile for a new product opportunity</a:t>
            </a:r>
          </a:p>
        </p:txBody>
      </p:sp>
    </p:spTree>
    <p:extLst>
      <p:ext uri="{BB962C8B-B14F-4D97-AF65-F5344CB8AC3E}">
        <p14:creationId xmlns:p14="http://schemas.microsoft.com/office/powerpoint/2010/main" val="75906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6" end="1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9" end="1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20" end="2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267">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28612"/>
            <a:ext cx="9144000" cy="5791200"/>
          </a:xfrm>
        </p:spPr>
        <p:txBody>
          <a:bodyPr/>
          <a:lstStyle/>
          <a:p>
            <a:pPr>
              <a:spcBef>
                <a:spcPct val="0"/>
              </a:spcBef>
              <a:spcAft>
                <a:spcPct val="0"/>
              </a:spcAft>
            </a:pPr>
            <a:r>
              <a:rPr lang="en-US" sz="1800" b="1" dirty="0">
                <a:solidFill>
                  <a:srgbClr val="1F497D"/>
                </a:solidFill>
                <a:ea typeface="Helvetica" charset="0"/>
              </a:rPr>
              <a:t>October (Oct 6 - fall break)</a:t>
            </a:r>
          </a:p>
          <a:p>
            <a:pPr marL="457200" lvl="1" indent="0">
              <a:spcBef>
                <a:spcPct val="0"/>
              </a:spcBef>
              <a:spcAft>
                <a:spcPct val="0"/>
              </a:spcAft>
              <a:buNone/>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4 –  Assignments due – 1 page summary and resume / CV</a:t>
            </a:r>
          </a:p>
          <a:p>
            <a:pPr lvl="2">
              <a:spcBef>
                <a:spcPct val="0"/>
              </a:spcBef>
              <a:spcAft>
                <a:spcPct val="0"/>
              </a:spcAft>
            </a:pPr>
            <a:r>
              <a:rPr lang="en-US" sz="1400" b="1" dirty="0">
                <a:solidFill>
                  <a:srgbClr val="1F497D"/>
                </a:solidFill>
                <a:ea typeface="Helvetica" charset="0"/>
              </a:rPr>
              <a:t>Team problem statement and proposed questions to explore</a:t>
            </a:r>
          </a:p>
          <a:p>
            <a:pPr lvl="2">
              <a:spcBef>
                <a:spcPct val="0"/>
              </a:spcBef>
              <a:spcAft>
                <a:spcPct val="0"/>
              </a:spcAft>
            </a:pPr>
            <a:r>
              <a:rPr lang="en-US" sz="1400" b="1" dirty="0">
                <a:solidFill>
                  <a:srgbClr val="1F497D"/>
                </a:solidFill>
                <a:ea typeface="Helvetica" charset="0"/>
              </a:rPr>
              <a:t>Each student sends a copy of your CV / resume to your TA</a:t>
            </a:r>
          </a:p>
          <a:p>
            <a:pPr lvl="2">
              <a:spcBef>
                <a:spcPct val="0"/>
              </a:spcBef>
              <a:spcAft>
                <a:spcPct val="0"/>
              </a:spcAft>
            </a:pPr>
            <a:endParaRPr lang="en-US"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13 – Keith </a:t>
            </a:r>
            <a:r>
              <a:rPr lang="en-US" sz="1800" b="1" dirty="0" err="1">
                <a:solidFill>
                  <a:srgbClr val="1F497D"/>
                </a:solidFill>
                <a:ea typeface="Helvetica" charset="0"/>
              </a:rPr>
              <a:t>Gottesdiener</a:t>
            </a:r>
            <a:r>
              <a:rPr lang="en-US" sz="1800" b="1" dirty="0">
                <a:solidFill>
                  <a:srgbClr val="1F497D"/>
                </a:solidFill>
                <a:ea typeface="Helvetica" charset="0"/>
              </a:rPr>
              <a:t>, MD – CEO, Rhythm Pharmaceuticals	</a:t>
            </a:r>
          </a:p>
          <a:p>
            <a:pPr lvl="2">
              <a:spcBef>
                <a:spcPct val="0"/>
              </a:spcBef>
              <a:spcAft>
                <a:spcPct val="0"/>
              </a:spcAft>
            </a:pPr>
            <a:r>
              <a:rPr lang="en-US" sz="1400" b="1" dirty="0">
                <a:solidFill>
                  <a:srgbClr val="1F497D"/>
                </a:solidFill>
                <a:ea typeface="Helvetica" charset="0"/>
              </a:rPr>
              <a:t>Clinical – strategic choices, trial design key elements; Regulatory</a:t>
            </a:r>
          </a:p>
          <a:p>
            <a:pPr lvl="2">
              <a:spcBef>
                <a:spcPct val="0"/>
              </a:spcBef>
              <a:spcAft>
                <a:spcPct val="0"/>
              </a:spcAft>
            </a:pPr>
            <a:r>
              <a:rPr lang="en-US" sz="1400" b="1" dirty="0">
                <a:solidFill>
                  <a:srgbClr val="1F497D"/>
                </a:solidFill>
                <a:ea typeface="Helvetica" charset="0"/>
              </a:rPr>
              <a:t>Team meetings – initial plan, opportunities, challenges, and info gaps</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16 – Assignment due – 2 page summary</a:t>
            </a:r>
          </a:p>
          <a:p>
            <a:pPr lvl="2">
              <a:spcBef>
                <a:spcPct val="0"/>
              </a:spcBef>
              <a:spcAft>
                <a:spcPct val="0"/>
              </a:spcAft>
            </a:pPr>
            <a:r>
              <a:rPr lang="en-US" sz="1400" b="1" dirty="0">
                <a:solidFill>
                  <a:srgbClr val="1F497D"/>
                </a:solidFill>
                <a:ea typeface="Helvetica" charset="0"/>
              </a:rPr>
              <a:t>Technology, unmet need, clinical / regulatory paths</a:t>
            </a:r>
          </a:p>
          <a:p>
            <a:pPr lvl="2">
              <a:spcBef>
                <a:spcPct val="0"/>
              </a:spcBef>
              <a:spcAft>
                <a:spcPct val="0"/>
              </a:spcAft>
            </a:pPr>
            <a:r>
              <a:rPr lang="en-US" sz="1400" b="1" dirty="0">
                <a:solidFill>
                  <a:srgbClr val="1F497D"/>
                </a:solidFill>
                <a:ea typeface="Helvetica" charset="0"/>
              </a:rPr>
              <a:t>Detailed review of development strategy and specific plans</a:t>
            </a:r>
          </a:p>
          <a:p>
            <a:pPr lvl="2">
              <a:spcBef>
                <a:spcPct val="0"/>
              </a:spcBef>
              <a:spcAft>
                <a:spcPct val="0"/>
              </a:spcAft>
            </a:pPr>
            <a:r>
              <a:rPr lang="en-US" sz="1400" b="1" dirty="0">
                <a:solidFill>
                  <a:srgbClr val="1F497D"/>
                </a:solidFill>
                <a:ea typeface="Helvetica" charset="0"/>
              </a:rPr>
              <a:t>Prof Lau will schedule time with each team to review</a:t>
            </a: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20 – Steven </a:t>
            </a:r>
            <a:r>
              <a:rPr lang="en-US" sz="1800" b="1" dirty="0" err="1">
                <a:solidFill>
                  <a:srgbClr val="1F497D"/>
                </a:solidFill>
                <a:ea typeface="Helvetica" charset="0"/>
              </a:rPr>
              <a:t>Nichtberger</a:t>
            </a:r>
            <a:r>
              <a:rPr lang="en-US" sz="1800" b="1" dirty="0">
                <a:solidFill>
                  <a:srgbClr val="1F497D"/>
                </a:solidFill>
                <a:ea typeface="Helvetica" charset="0"/>
              </a:rPr>
              <a:t>, MD / Dan </a:t>
            </a:r>
            <a:r>
              <a:rPr lang="en-US" sz="1800" b="1" dirty="0" err="1">
                <a:solidFill>
                  <a:srgbClr val="1F497D"/>
                </a:solidFill>
                <a:ea typeface="Helvetica" charset="0"/>
              </a:rPr>
              <a:t>Geffken</a:t>
            </a:r>
            <a:r>
              <a:rPr lang="en-US" sz="1800" b="1" dirty="0">
                <a:solidFill>
                  <a:srgbClr val="1F497D"/>
                </a:solidFill>
                <a:ea typeface="Helvetica" charset="0"/>
              </a:rPr>
              <a:t>, Managing Director, Danforth </a:t>
            </a:r>
          </a:p>
          <a:p>
            <a:pPr lvl="2">
              <a:spcBef>
                <a:spcPct val="0"/>
              </a:spcBef>
              <a:spcAft>
                <a:spcPct val="0"/>
              </a:spcAft>
            </a:pPr>
            <a:r>
              <a:rPr lang="en-US" sz="1400" b="1" dirty="0">
                <a:solidFill>
                  <a:srgbClr val="1F497D"/>
                </a:solidFill>
                <a:ea typeface="Helvetica" charset="0"/>
              </a:rPr>
              <a:t>Developing revenue forecasts and expense models</a:t>
            </a:r>
          </a:p>
          <a:p>
            <a:pPr lvl="2">
              <a:spcBef>
                <a:spcPct val="0"/>
              </a:spcBef>
              <a:spcAft>
                <a:spcPct val="0"/>
              </a:spcAft>
            </a:pPr>
            <a:r>
              <a:rPr lang="en-US" sz="1400" b="1" dirty="0">
                <a:solidFill>
                  <a:srgbClr val="1F497D"/>
                </a:solidFill>
                <a:ea typeface="Helvetica" charset="0"/>
              </a:rPr>
              <a:t>Team meetings –revenue and expense model discussion</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27 – Team Presentations (Due Wed Oct 25 by 5pm)</a:t>
            </a:r>
          </a:p>
          <a:p>
            <a:pPr lvl="2">
              <a:spcBef>
                <a:spcPct val="0"/>
              </a:spcBef>
              <a:spcAft>
                <a:spcPct val="0"/>
              </a:spcAft>
            </a:pPr>
            <a:r>
              <a:rPr lang="en-US" sz="1400" b="1" dirty="0">
                <a:solidFill>
                  <a:srgbClr val="1F497D"/>
                </a:solidFill>
                <a:ea typeface="Helvetica" charset="0"/>
              </a:rPr>
              <a:t>30 minutes presentation and 15 minutes Q/A</a:t>
            </a:r>
          </a:p>
          <a:p>
            <a:pPr lvl="2">
              <a:spcBef>
                <a:spcPct val="0"/>
              </a:spcBef>
              <a:spcAft>
                <a:spcPct val="0"/>
              </a:spcAft>
            </a:pPr>
            <a:r>
              <a:rPr lang="en-US" sz="1400" b="1" dirty="0">
                <a:solidFill>
                  <a:srgbClr val="1F497D"/>
                </a:solidFill>
                <a:ea typeface="Helvetica" charset="0"/>
              </a:rPr>
              <a:t>Technology, unmet need, target product profile, development strategy</a:t>
            </a: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54842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19" end="1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20" end="2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267">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8849</TotalTime>
  <Words>1743</Words>
  <Application>Microsoft Macintosh PowerPoint</Application>
  <PresentationFormat>On-screen Show (4:3)</PresentationFormat>
  <Paragraphs>367</Paragraphs>
  <Slides>19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Courier New</vt:lpstr>
      <vt:lpstr>Helvetica</vt:lpstr>
      <vt:lpstr>Mangal</vt:lpstr>
      <vt:lpstr>MS PGothic</vt:lpstr>
      <vt:lpstr>Times New Roman</vt:lpstr>
      <vt:lpstr>Wingdings</vt:lpstr>
      <vt:lpstr>Office Theme</vt:lpstr>
      <vt:lpstr>Custom Design</vt:lpstr>
      <vt:lpstr>PowerPoint Presentation</vt:lpstr>
      <vt:lpstr>Capstone Course – LSMP 421</vt:lpstr>
      <vt:lpstr>Organization and Staffing</vt:lpstr>
      <vt:lpstr>Approach</vt:lpstr>
      <vt:lpstr>Setting Expectations</vt:lpstr>
      <vt:lpstr>Course Objectives (1 of 2)</vt:lpstr>
      <vt:lpstr>Course Objectives (2 of 2)</vt:lpstr>
      <vt:lpstr>Course Overview</vt:lpstr>
      <vt:lpstr>Course Overview</vt:lpstr>
      <vt:lpstr>Course Overview</vt:lpstr>
      <vt:lpstr>Course Overview</vt:lpstr>
      <vt:lpstr>Course Overview</vt:lpstr>
      <vt:lpstr>Course Overview</vt:lpstr>
      <vt:lpstr>Course Overview</vt:lpstr>
      <vt:lpstr>Course Overview</vt:lpstr>
      <vt:lpstr>Capstone Course – LSMP 421</vt:lpstr>
      <vt:lpstr>Capstone Course – LSMP 421</vt:lpstr>
      <vt:lpstr>Capstone Course – LSMP 421</vt:lpstr>
      <vt:lpstr>Capstone Course – LSMP 421</vt:lpstr>
    </vt:vector>
  </TitlesOfParts>
  <Company>University of Pennsylvania</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setup</dc:creator>
  <cp:lastModifiedBy>Nichtberger, Steven A</cp:lastModifiedBy>
  <cp:revision>324</cp:revision>
  <cp:lastPrinted>2012-09-07T00:02:06Z</cp:lastPrinted>
  <dcterms:created xsi:type="dcterms:W3CDTF">2011-08-15T14:16:44Z</dcterms:created>
  <dcterms:modified xsi:type="dcterms:W3CDTF">2018-01-26T21:07:57Z</dcterms:modified>
</cp:coreProperties>
</file>